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2" d="100"/>
          <a:sy n="62" d="100"/>
        </p:scale>
        <p:origin x="828"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an Chaudhary" userId="67006e3e73a1c4a5" providerId="LiveId" clId="{5FF18723-159F-4544-80DD-0ADA6C79E425}"/>
    <pc:docChg chg="modSld">
      <pc:chgData name="Aman Chaudhary" userId="67006e3e73a1c4a5" providerId="LiveId" clId="{5FF18723-159F-4544-80DD-0ADA6C79E425}" dt="2026-05-08T08:45:45.543" v="34"/>
      <pc:docMkLst>
        <pc:docMk/>
      </pc:docMkLst>
      <pc:sldChg chg="addSp modSp mod">
        <pc:chgData name="Aman Chaudhary" userId="67006e3e73a1c4a5" providerId="LiveId" clId="{5FF18723-159F-4544-80DD-0ADA6C79E425}" dt="2026-05-08T08:44:54.447" v="21" actId="1076"/>
        <pc:sldMkLst>
          <pc:docMk/>
          <pc:sldMk cId="1498863383" sldId="256"/>
        </pc:sldMkLst>
        <pc:picChg chg="add mod">
          <ac:chgData name="Aman Chaudhary" userId="67006e3e73a1c4a5" providerId="LiveId" clId="{5FF18723-159F-4544-80DD-0ADA6C79E425}" dt="2026-05-08T08:44:54.447" v="21" actId="1076"/>
          <ac:picMkLst>
            <pc:docMk/>
            <pc:sldMk cId="1498863383" sldId="256"/>
            <ac:picMk id="4" creationId="{790017E9-92C8-BC58-EAC5-06257307E02C}"/>
          </ac:picMkLst>
        </pc:picChg>
      </pc:sldChg>
      <pc:sldChg chg="addSp modSp mod">
        <pc:chgData name="Aman Chaudhary" userId="67006e3e73a1c4a5" providerId="LiveId" clId="{5FF18723-159F-4544-80DD-0ADA6C79E425}" dt="2026-05-08T08:45:30.240" v="24" actId="1076"/>
        <pc:sldMkLst>
          <pc:docMk/>
          <pc:sldMk cId="2259735779" sldId="257"/>
        </pc:sldMkLst>
        <pc:spChg chg="mod">
          <ac:chgData name="Aman Chaudhary" userId="67006e3e73a1c4a5" providerId="LiveId" clId="{5FF18723-159F-4544-80DD-0ADA6C79E425}" dt="2026-05-08T08:43:22.361" v="0"/>
          <ac:spMkLst>
            <pc:docMk/>
            <pc:sldMk cId="2259735779" sldId="257"/>
            <ac:spMk id="3" creationId="{911E7EE3-338E-3B0D-9EB7-8B1F823D4787}"/>
          </ac:spMkLst>
        </pc:spChg>
        <pc:spChg chg="add mod">
          <ac:chgData name="Aman Chaudhary" userId="67006e3e73a1c4a5" providerId="LiveId" clId="{5FF18723-159F-4544-80DD-0ADA6C79E425}" dt="2026-05-08T08:43:37.897" v="7" actId="1076"/>
          <ac:spMkLst>
            <pc:docMk/>
            <pc:sldMk cId="2259735779" sldId="257"/>
            <ac:spMk id="5" creationId="{85BA84A4-222A-3211-4033-C6DBF1B3EBB5}"/>
          </ac:spMkLst>
        </pc:spChg>
        <pc:picChg chg="add mod">
          <ac:chgData name="Aman Chaudhary" userId="67006e3e73a1c4a5" providerId="LiveId" clId="{5FF18723-159F-4544-80DD-0ADA6C79E425}" dt="2026-05-08T08:45:30.240" v="24" actId="1076"/>
          <ac:picMkLst>
            <pc:docMk/>
            <pc:sldMk cId="2259735779" sldId="257"/>
            <ac:picMk id="6" creationId="{0E760EBC-CBF3-0D49-024A-A31D9FA49C1F}"/>
          </ac:picMkLst>
        </pc:picChg>
      </pc:sldChg>
      <pc:sldChg chg="addSp modSp">
        <pc:chgData name="Aman Chaudhary" userId="67006e3e73a1c4a5" providerId="LiveId" clId="{5FF18723-159F-4544-80DD-0ADA6C79E425}" dt="2026-05-08T08:45:32.709" v="25"/>
        <pc:sldMkLst>
          <pc:docMk/>
          <pc:sldMk cId="2916671475" sldId="258"/>
        </pc:sldMkLst>
        <pc:spChg chg="add mod">
          <ac:chgData name="Aman Chaudhary" userId="67006e3e73a1c4a5" providerId="LiveId" clId="{5FF18723-159F-4544-80DD-0ADA6C79E425}" dt="2026-05-08T08:44:19.626" v="8"/>
          <ac:spMkLst>
            <pc:docMk/>
            <pc:sldMk cId="2916671475" sldId="258"/>
            <ac:spMk id="7" creationId="{1C47229A-8FF8-6D4A-AD4A-FBEBE23D9093}"/>
          </ac:spMkLst>
        </pc:spChg>
        <pc:picChg chg="add mod">
          <ac:chgData name="Aman Chaudhary" userId="67006e3e73a1c4a5" providerId="LiveId" clId="{5FF18723-159F-4544-80DD-0ADA6C79E425}" dt="2026-05-08T08:45:32.709" v="25"/>
          <ac:picMkLst>
            <pc:docMk/>
            <pc:sldMk cId="2916671475" sldId="258"/>
            <ac:picMk id="8" creationId="{3FBA3BC9-913C-ED22-D924-3C7B99EA1632}"/>
          </ac:picMkLst>
        </pc:picChg>
      </pc:sldChg>
      <pc:sldChg chg="addSp modSp">
        <pc:chgData name="Aman Chaudhary" userId="67006e3e73a1c4a5" providerId="LiveId" clId="{5FF18723-159F-4544-80DD-0ADA6C79E425}" dt="2026-05-08T08:45:33.975" v="26"/>
        <pc:sldMkLst>
          <pc:docMk/>
          <pc:sldMk cId="3773000919" sldId="259"/>
        </pc:sldMkLst>
        <pc:spChg chg="add mod">
          <ac:chgData name="Aman Chaudhary" userId="67006e3e73a1c4a5" providerId="LiveId" clId="{5FF18723-159F-4544-80DD-0ADA6C79E425}" dt="2026-05-08T08:44:20.307" v="9"/>
          <ac:spMkLst>
            <pc:docMk/>
            <pc:sldMk cId="3773000919" sldId="259"/>
            <ac:spMk id="4" creationId="{F7701A4A-038E-CCFF-F61B-67F84A15ED5D}"/>
          </ac:spMkLst>
        </pc:spChg>
        <pc:picChg chg="add mod">
          <ac:chgData name="Aman Chaudhary" userId="67006e3e73a1c4a5" providerId="LiveId" clId="{5FF18723-159F-4544-80DD-0ADA6C79E425}" dt="2026-05-08T08:45:33.975" v="26"/>
          <ac:picMkLst>
            <pc:docMk/>
            <pc:sldMk cId="3773000919" sldId="259"/>
            <ac:picMk id="5" creationId="{FD7F144D-4C37-8339-2D20-A62C37ED497C}"/>
          </ac:picMkLst>
        </pc:picChg>
      </pc:sldChg>
      <pc:sldChg chg="addSp modSp">
        <pc:chgData name="Aman Chaudhary" userId="67006e3e73a1c4a5" providerId="LiveId" clId="{5FF18723-159F-4544-80DD-0ADA6C79E425}" dt="2026-05-08T08:45:35.755" v="27"/>
        <pc:sldMkLst>
          <pc:docMk/>
          <pc:sldMk cId="2943046735" sldId="260"/>
        </pc:sldMkLst>
        <pc:spChg chg="add mod">
          <ac:chgData name="Aman Chaudhary" userId="67006e3e73a1c4a5" providerId="LiveId" clId="{5FF18723-159F-4544-80DD-0ADA6C79E425}" dt="2026-05-08T08:44:21.051" v="10"/>
          <ac:spMkLst>
            <pc:docMk/>
            <pc:sldMk cId="2943046735" sldId="260"/>
            <ac:spMk id="5" creationId="{EF2833C0-0EFF-0DA3-5BF6-A284440DB30B}"/>
          </ac:spMkLst>
        </pc:spChg>
        <pc:picChg chg="add mod">
          <ac:chgData name="Aman Chaudhary" userId="67006e3e73a1c4a5" providerId="LiveId" clId="{5FF18723-159F-4544-80DD-0ADA6C79E425}" dt="2026-05-08T08:45:35.755" v="27"/>
          <ac:picMkLst>
            <pc:docMk/>
            <pc:sldMk cId="2943046735" sldId="260"/>
            <ac:picMk id="6" creationId="{21AA9CDE-DC4C-40BE-BBBA-E54A34889EDE}"/>
          </ac:picMkLst>
        </pc:picChg>
      </pc:sldChg>
      <pc:sldChg chg="addSp modSp">
        <pc:chgData name="Aman Chaudhary" userId="67006e3e73a1c4a5" providerId="LiveId" clId="{5FF18723-159F-4544-80DD-0ADA6C79E425}" dt="2026-05-08T08:45:37.159" v="28"/>
        <pc:sldMkLst>
          <pc:docMk/>
          <pc:sldMk cId="4138153100" sldId="261"/>
        </pc:sldMkLst>
        <pc:spChg chg="add mod">
          <ac:chgData name="Aman Chaudhary" userId="67006e3e73a1c4a5" providerId="LiveId" clId="{5FF18723-159F-4544-80DD-0ADA6C79E425}" dt="2026-05-08T08:44:23.609" v="11"/>
          <ac:spMkLst>
            <pc:docMk/>
            <pc:sldMk cId="4138153100" sldId="261"/>
            <ac:spMk id="4" creationId="{E01C4D71-0CB0-B934-DC31-27706BFEC3FE}"/>
          </ac:spMkLst>
        </pc:spChg>
        <pc:picChg chg="add mod">
          <ac:chgData name="Aman Chaudhary" userId="67006e3e73a1c4a5" providerId="LiveId" clId="{5FF18723-159F-4544-80DD-0ADA6C79E425}" dt="2026-05-08T08:45:37.159" v="28"/>
          <ac:picMkLst>
            <pc:docMk/>
            <pc:sldMk cId="4138153100" sldId="261"/>
            <ac:picMk id="5" creationId="{24FE1013-97A5-1506-3425-11212BED66B5}"/>
          </ac:picMkLst>
        </pc:picChg>
      </pc:sldChg>
      <pc:sldChg chg="addSp modSp">
        <pc:chgData name="Aman Chaudhary" userId="67006e3e73a1c4a5" providerId="LiveId" clId="{5FF18723-159F-4544-80DD-0ADA6C79E425}" dt="2026-05-08T08:45:38.467" v="29"/>
        <pc:sldMkLst>
          <pc:docMk/>
          <pc:sldMk cId="3157601506" sldId="262"/>
        </pc:sldMkLst>
        <pc:spChg chg="add mod">
          <ac:chgData name="Aman Chaudhary" userId="67006e3e73a1c4a5" providerId="LiveId" clId="{5FF18723-159F-4544-80DD-0ADA6C79E425}" dt="2026-05-08T08:44:24.345" v="12"/>
          <ac:spMkLst>
            <pc:docMk/>
            <pc:sldMk cId="3157601506" sldId="262"/>
            <ac:spMk id="4" creationId="{5A91ACE4-76C6-4131-8928-28A7CD44239D}"/>
          </ac:spMkLst>
        </pc:spChg>
        <pc:picChg chg="add mod">
          <ac:chgData name="Aman Chaudhary" userId="67006e3e73a1c4a5" providerId="LiveId" clId="{5FF18723-159F-4544-80DD-0ADA6C79E425}" dt="2026-05-08T08:45:38.467" v="29"/>
          <ac:picMkLst>
            <pc:docMk/>
            <pc:sldMk cId="3157601506" sldId="262"/>
            <ac:picMk id="5" creationId="{B377EB6A-6F8F-A17D-6830-05E4E821BD57}"/>
          </ac:picMkLst>
        </pc:picChg>
      </pc:sldChg>
      <pc:sldChg chg="addSp modSp">
        <pc:chgData name="Aman Chaudhary" userId="67006e3e73a1c4a5" providerId="LiveId" clId="{5FF18723-159F-4544-80DD-0ADA6C79E425}" dt="2026-05-08T08:45:39.835" v="30"/>
        <pc:sldMkLst>
          <pc:docMk/>
          <pc:sldMk cId="3930262912" sldId="263"/>
        </pc:sldMkLst>
        <pc:spChg chg="add mod">
          <ac:chgData name="Aman Chaudhary" userId="67006e3e73a1c4a5" providerId="LiveId" clId="{5FF18723-159F-4544-80DD-0ADA6C79E425}" dt="2026-05-08T08:44:25.175" v="13"/>
          <ac:spMkLst>
            <pc:docMk/>
            <pc:sldMk cId="3930262912" sldId="263"/>
            <ac:spMk id="7" creationId="{BD3461E1-BC7F-861E-7216-F7162C1AC4C2}"/>
          </ac:spMkLst>
        </pc:spChg>
        <pc:picChg chg="add mod">
          <ac:chgData name="Aman Chaudhary" userId="67006e3e73a1c4a5" providerId="LiveId" clId="{5FF18723-159F-4544-80DD-0ADA6C79E425}" dt="2026-05-08T08:45:39.835" v="30"/>
          <ac:picMkLst>
            <pc:docMk/>
            <pc:sldMk cId="3930262912" sldId="263"/>
            <ac:picMk id="8" creationId="{CB016A22-3AF9-C185-F2D5-C5D78CEAF25E}"/>
          </ac:picMkLst>
        </pc:picChg>
      </pc:sldChg>
      <pc:sldChg chg="addSp modSp">
        <pc:chgData name="Aman Chaudhary" userId="67006e3e73a1c4a5" providerId="LiveId" clId="{5FF18723-159F-4544-80DD-0ADA6C79E425}" dt="2026-05-08T08:45:41.312" v="31"/>
        <pc:sldMkLst>
          <pc:docMk/>
          <pc:sldMk cId="3469277171" sldId="264"/>
        </pc:sldMkLst>
        <pc:spChg chg="add mod">
          <ac:chgData name="Aman Chaudhary" userId="67006e3e73a1c4a5" providerId="LiveId" clId="{5FF18723-159F-4544-80DD-0ADA6C79E425}" dt="2026-05-08T08:44:26.011" v="14"/>
          <ac:spMkLst>
            <pc:docMk/>
            <pc:sldMk cId="3469277171" sldId="264"/>
            <ac:spMk id="4" creationId="{D71240F1-5A33-7D28-E8D8-59BF0BFCBC34}"/>
          </ac:spMkLst>
        </pc:spChg>
        <pc:picChg chg="add mod">
          <ac:chgData name="Aman Chaudhary" userId="67006e3e73a1c4a5" providerId="LiveId" clId="{5FF18723-159F-4544-80DD-0ADA6C79E425}" dt="2026-05-08T08:45:41.312" v="31"/>
          <ac:picMkLst>
            <pc:docMk/>
            <pc:sldMk cId="3469277171" sldId="264"/>
            <ac:picMk id="5" creationId="{2749D41A-FC51-7A6E-9A8C-DA5ED58DFEE1}"/>
          </ac:picMkLst>
        </pc:picChg>
      </pc:sldChg>
      <pc:sldChg chg="addSp modSp">
        <pc:chgData name="Aman Chaudhary" userId="67006e3e73a1c4a5" providerId="LiveId" clId="{5FF18723-159F-4544-80DD-0ADA6C79E425}" dt="2026-05-08T08:45:42.535" v="32"/>
        <pc:sldMkLst>
          <pc:docMk/>
          <pc:sldMk cId="4160464375" sldId="265"/>
        </pc:sldMkLst>
        <pc:spChg chg="add mod">
          <ac:chgData name="Aman Chaudhary" userId="67006e3e73a1c4a5" providerId="LiveId" clId="{5FF18723-159F-4544-80DD-0ADA6C79E425}" dt="2026-05-08T08:44:28.817" v="15"/>
          <ac:spMkLst>
            <pc:docMk/>
            <pc:sldMk cId="4160464375" sldId="265"/>
            <ac:spMk id="4" creationId="{D158A0E6-7CF8-63D1-7A84-67F6E9EAFF05}"/>
          </ac:spMkLst>
        </pc:spChg>
        <pc:picChg chg="add mod">
          <ac:chgData name="Aman Chaudhary" userId="67006e3e73a1c4a5" providerId="LiveId" clId="{5FF18723-159F-4544-80DD-0ADA6C79E425}" dt="2026-05-08T08:45:42.535" v="32"/>
          <ac:picMkLst>
            <pc:docMk/>
            <pc:sldMk cId="4160464375" sldId="265"/>
            <ac:picMk id="5" creationId="{C518F43E-D5B4-6936-4157-94F41DB86287}"/>
          </ac:picMkLst>
        </pc:picChg>
      </pc:sldChg>
      <pc:sldChg chg="addSp modSp">
        <pc:chgData name="Aman Chaudhary" userId="67006e3e73a1c4a5" providerId="LiveId" clId="{5FF18723-159F-4544-80DD-0ADA6C79E425}" dt="2026-05-08T08:45:43.753" v="33"/>
        <pc:sldMkLst>
          <pc:docMk/>
          <pc:sldMk cId="3846005780" sldId="266"/>
        </pc:sldMkLst>
        <pc:spChg chg="add mod">
          <ac:chgData name="Aman Chaudhary" userId="67006e3e73a1c4a5" providerId="LiveId" clId="{5FF18723-159F-4544-80DD-0ADA6C79E425}" dt="2026-05-08T08:44:30.600" v="16"/>
          <ac:spMkLst>
            <pc:docMk/>
            <pc:sldMk cId="3846005780" sldId="266"/>
            <ac:spMk id="4" creationId="{BD370CE4-905A-CBE9-73FF-93956EB19825}"/>
          </ac:spMkLst>
        </pc:spChg>
        <pc:picChg chg="add mod">
          <ac:chgData name="Aman Chaudhary" userId="67006e3e73a1c4a5" providerId="LiveId" clId="{5FF18723-159F-4544-80DD-0ADA6C79E425}" dt="2026-05-08T08:45:43.753" v="33"/>
          <ac:picMkLst>
            <pc:docMk/>
            <pc:sldMk cId="3846005780" sldId="266"/>
            <ac:picMk id="5" creationId="{CA4AB08C-C06A-1608-FBEC-66F50183A681}"/>
          </ac:picMkLst>
        </pc:picChg>
      </pc:sldChg>
      <pc:sldChg chg="addSp modSp">
        <pc:chgData name="Aman Chaudhary" userId="67006e3e73a1c4a5" providerId="LiveId" clId="{5FF18723-159F-4544-80DD-0ADA6C79E425}" dt="2026-05-08T08:45:45.543" v="34"/>
        <pc:sldMkLst>
          <pc:docMk/>
          <pc:sldMk cId="423848486" sldId="267"/>
        </pc:sldMkLst>
        <pc:spChg chg="add mod">
          <ac:chgData name="Aman Chaudhary" userId="67006e3e73a1c4a5" providerId="LiveId" clId="{5FF18723-159F-4544-80DD-0ADA6C79E425}" dt="2026-05-08T08:44:31.457" v="17"/>
          <ac:spMkLst>
            <pc:docMk/>
            <pc:sldMk cId="423848486" sldId="267"/>
            <ac:spMk id="4" creationId="{A89BF3F9-5CF1-6CF3-A371-44CAC04BBC47}"/>
          </ac:spMkLst>
        </pc:spChg>
        <pc:picChg chg="add mod">
          <ac:chgData name="Aman Chaudhary" userId="67006e3e73a1c4a5" providerId="LiveId" clId="{5FF18723-159F-4544-80DD-0ADA6C79E425}" dt="2026-05-08T08:45:45.543" v="34"/>
          <ac:picMkLst>
            <pc:docMk/>
            <pc:sldMk cId="423848486" sldId="267"/>
            <ac:picMk id="5" creationId="{4B5B4F4D-9B62-0DEE-752E-44421E98FFCE}"/>
          </ac:picMkLst>
        </pc:picChg>
      </pc:sldChg>
      <pc:sldChg chg="addSp modSp">
        <pc:chgData name="Aman Chaudhary" userId="67006e3e73a1c4a5" providerId="LiveId" clId="{5FF18723-159F-4544-80DD-0ADA6C79E425}" dt="2026-05-08T08:45:14.330" v="22"/>
        <pc:sldMkLst>
          <pc:docMk/>
          <pc:sldMk cId="329536159" sldId="268"/>
        </pc:sldMkLst>
        <pc:picChg chg="add mod">
          <ac:chgData name="Aman Chaudhary" userId="67006e3e73a1c4a5" providerId="LiveId" clId="{5FF18723-159F-4544-80DD-0ADA6C79E425}" dt="2026-05-08T08:45:14.330" v="22"/>
          <ac:picMkLst>
            <pc:docMk/>
            <pc:sldMk cId="329536159" sldId="268"/>
            <ac:picMk id="4" creationId="{082E1E34-2059-CD62-845D-20286BD759DD}"/>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9CD0217A-011C-4F16-A5B2-58190163740F}" type="datetimeFigureOut">
              <a:rPr lang="en-US" smtClean="0"/>
              <a:t>5/8/2026</a:t>
            </a:fld>
            <a:endParaRPr lang="en-US"/>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87C9A7E5-6BF1-4E19-A471-AABBDE7B9665}" type="slidenum">
              <a:rPr lang="en-US" smtClean="0"/>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5976743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D0217A-011C-4F16-A5B2-58190163740F}" type="datetimeFigureOut">
              <a:rPr lang="en-US" smtClean="0"/>
              <a:t>5/8/2026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9A7E5-6BF1-4E19-A471-AABBDE7B9665}" type="slidenum">
              <a:rPr lang="en-US" smtClean="0"/>
              <a:t>‹#›</a:t>
            </a:fld>
            <a:endParaRPr lang="en-US"/>
          </a:p>
        </p:txBody>
      </p:sp>
    </p:spTree>
    <p:extLst>
      <p:ext uri="{BB962C8B-B14F-4D97-AF65-F5344CB8AC3E}">
        <p14:creationId xmlns:p14="http://schemas.microsoft.com/office/powerpoint/2010/main" val="2600846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D0217A-011C-4F16-A5B2-58190163740F}" type="datetimeFigureOut">
              <a:rPr lang="en-US" smtClean="0"/>
              <a:t>5/8/2026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9A7E5-6BF1-4E19-A471-AABBDE7B9665}" type="slidenum">
              <a:rPr lang="en-US" smtClean="0"/>
              <a:t>‹#›</a:t>
            </a:fld>
            <a:endParaRPr lang="en-US"/>
          </a:p>
        </p:txBody>
      </p:sp>
    </p:spTree>
    <p:extLst>
      <p:ext uri="{BB962C8B-B14F-4D97-AF65-F5344CB8AC3E}">
        <p14:creationId xmlns:p14="http://schemas.microsoft.com/office/powerpoint/2010/main" val="2149076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D0217A-011C-4F16-A5B2-58190163740F}" type="datetimeFigureOut">
              <a:rPr lang="en-US" smtClean="0"/>
              <a:t>5/8/2026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9A7E5-6BF1-4E19-A471-AABBDE7B9665}" type="slidenum">
              <a:rPr lang="en-US" smtClean="0"/>
              <a:t>‹#›</a:t>
            </a:fld>
            <a:endParaRPr lang="en-US"/>
          </a:p>
        </p:txBody>
      </p:sp>
    </p:spTree>
    <p:extLst>
      <p:ext uri="{BB962C8B-B14F-4D97-AF65-F5344CB8AC3E}">
        <p14:creationId xmlns:p14="http://schemas.microsoft.com/office/powerpoint/2010/main" val="237955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D0217A-011C-4F16-A5B2-58190163740F}" type="datetimeFigureOut">
              <a:rPr lang="en-US" smtClean="0"/>
              <a:t>5/8/2026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9A7E5-6BF1-4E19-A471-AABBDE7B9665}" type="slidenum">
              <a:rPr lang="en-US" smtClean="0"/>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29194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D0217A-011C-4F16-A5B2-58190163740F}" type="datetimeFigureOut">
              <a:rPr lang="en-US" smtClean="0"/>
              <a:t>5/8/2026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C9A7E5-6BF1-4E19-A471-AABBDE7B9665}" type="slidenum">
              <a:rPr lang="en-US" smtClean="0"/>
              <a:t>‹#›</a:t>
            </a:fld>
            <a:endParaRPr lang="en-US"/>
          </a:p>
        </p:txBody>
      </p:sp>
    </p:spTree>
    <p:extLst>
      <p:ext uri="{BB962C8B-B14F-4D97-AF65-F5344CB8AC3E}">
        <p14:creationId xmlns:p14="http://schemas.microsoft.com/office/powerpoint/2010/main" val="2032109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CD0217A-011C-4F16-A5B2-58190163740F}" type="datetimeFigureOut">
              <a:rPr lang="en-US" smtClean="0"/>
              <a:t>5/8/2026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C9A7E5-6BF1-4E19-A471-AABBDE7B9665}" type="slidenum">
              <a:rPr lang="en-US" smtClean="0"/>
              <a:t>‹#›</a:t>
            </a:fld>
            <a:endParaRPr lang="en-US"/>
          </a:p>
        </p:txBody>
      </p:sp>
    </p:spTree>
    <p:extLst>
      <p:ext uri="{BB962C8B-B14F-4D97-AF65-F5344CB8AC3E}">
        <p14:creationId xmlns:p14="http://schemas.microsoft.com/office/powerpoint/2010/main" val="814294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D0217A-011C-4F16-A5B2-58190163740F}" type="datetimeFigureOut">
              <a:rPr lang="en-US" smtClean="0"/>
              <a:t>5/8/2026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C9A7E5-6BF1-4E19-A471-AABBDE7B9665}" type="slidenum">
              <a:rPr lang="en-US" smtClean="0"/>
              <a:t>‹#›</a:t>
            </a:fld>
            <a:endParaRPr lang="en-US"/>
          </a:p>
        </p:txBody>
      </p:sp>
    </p:spTree>
    <p:extLst>
      <p:ext uri="{BB962C8B-B14F-4D97-AF65-F5344CB8AC3E}">
        <p14:creationId xmlns:p14="http://schemas.microsoft.com/office/powerpoint/2010/main" val="2833507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D0217A-011C-4F16-A5B2-58190163740F}" type="datetimeFigureOut">
              <a:rPr lang="en-US" smtClean="0"/>
              <a:t>5/8/2026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C9A7E5-6BF1-4E19-A471-AABBDE7B9665}" type="slidenum">
              <a:rPr lang="en-US" smtClean="0"/>
              <a:t>‹#›</a:t>
            </a:fld>
            <a:endParaRPr lang="en-US"/>
          </a:p>
        </p:txBody>
      </p:sp>
    </p:spTree>
    <p:extLst>
      <p:ext uri="{BB962C8B-B14F-4D97-AF65-F5344CB8AC3E}">
        <p14:creationId xmlns:p14="http://schemas.microsoft.com/office/powerpoint/2010/main" val="3087158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D0217A-011C-4F16-A5B2-58190163740F}" type="datetimeFigureOut">
              <a:rPr lang="en-US" smtClean="0"/>
              <a:t>5/8/2026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C9A7E5-6BF1-4E19-A471-AABBDE7B9665}" type="slidenum">
              <a:rPr lang="en-US" smtClean="0"/>
              <a:t>‹#›</a:t>
            </a:fld>
            <a:endParaRPr lang="en-US"/>
          </a:p>
        </p:txBody>
      </p:sp>
    </p:spTree>
    <p:extLst>
      <p:ext uri="{BB962C8B-B14F-4D97-AF65-F5344CB8AC3E}">
        <p14:creationId xmlns:p14="http://schemas.microsoft.com/office/powerpoint/2010/main" val="1288916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D0217A-011C-4F16-A5B2-58190163740F}" type="datetimeFigureOut">
              <a:rPr lang="en-US" smtClean="0"/>
              <a:t>5/8/2026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C9A7E5-6BF1-4E19-A471-AABBDE7B9665}" type="slidenum">
              <a:rPr lang="en-US" smtClean="0"/>
              <a:t>‹#›</a:t>
            </a:fld>
            <a:endParaRPr lang="en-US"/>
          </a:p>
        </p:txBody>
      </p:sp>
    </p:spTree>
    <p:extLst>
      <p:ext uri="{BB962C8B-B14F-4D97-AF65-F5344CB8AC3E}">
        <p14:creationId xmlns:p14="http://schemas.microsoft.com/office/powerpoint/2010/main" val="1429719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9CD0217A-011C-4F16-A5B2-58190163740F}" type="datetimeFigureOut">
              <a:rPr lang="en-US" smtClean="0"/>
              <a:t>5/8/2026</a:t>
            </a:fld>
            <a:endParaRPr lang="en-US"/>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87C9A7E5-6BF1-4E19-A471-AABBDE7B9665}" type="slidenum">
              <a:rPr lang="en-US" smtClean="0"/>
              <a:t>‹#›</a:t>
            </a:fld>
            <a:endParaRPr lang="en-US"/>
          </a:p>
        </p:txBody>
      </p:sp>
    </p:spTree>
    <p:extLst>
      <p:ext uri="{BB962C8B-B14F-4D97-AF65-F5344CB8AC3E}">
        <p14:creationId xmlns:p14="http://schemas.microsoft.com/office/powerpoint/2010/main" val="1555633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tradeflock.com/tanya-mittal-net-worth-biography-career-growth/"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tradeflock.com/tanya-mittal-net-worth-biography-career-growth/"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tradeflock.com/tanya-mittal-net-worth-biography-career-growth/"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tradeflock.com/tanya-mittal-net-worth-biography-career-growth/"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tradeflock.com/tanya-mittal-net-worth-biography-career-growth/"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tradeflock.com/tanya-mittal-net-worth-biography-career-growth/"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tradeflock.com/tanya-mittal-net-worth-biography-career-growth/"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tradeflock.com/tanya-mittal-net-worth-biography-career-growth/"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tradeflock.com/tanya-mittal-net-worth-biography-career-growth/"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tradeflock.com/tanya-mittal-net-worth-biography-career-growth/"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tradeflock.com/tanya-mittal-net-worth-biography-career-growth/"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DD571-9316-18F6-9713-540556075CC6}"/>
              </a:ext>
            </a:extLst>
          </p:cNvPr>
          <p:cNvSpPr>
            <a:spLocks noGrp="1"/>
          </p:cNvSpPr>
          <p:nvPr>
            <p:ph type="ctrTitle"/>
          </p:nvPr>
        </p:nvSpPr>
        <p:spPr/>
        <p:txBody>
          <a:bodyPr>
            <a:normAutofit/>
          </a:bodyPr>
          <a:lstStyle/>
          <a:p>
            <a:pPr algn="ctr"/>
            <a:r>
              <a:rPr lang="en-US" sz="6000" dirty="0"/>
              <a:t>Tanya Mittal Net Worth</a:t>
            </a:r>
            <a:br>
              <a:rPr lang="en-US" sz="6000" dirty="0"/>
            </a:br>
            <a:r>
              <a:rPr lang="en-US" sz="3200" dirty="0"/>
              <a:t>Success Story, Career Journey &amp; Luxury Lifestyle</a:t>
            </a:r>
          </a:p>
        </p:txBody>
      </p:sp>
      <p:sp>
        <p:nvSpPr>
          <p:cNvPr id="3" name="Subtitle 2">
            <a:extLst>
              <a:ext uri="{FF2B5EF4-FFF2-40B4-BE49-F238E27FC236}">
                <a16:creationId xmlns:a16="http://schemas.microsoft.com/office/drawing/2014/main" id="{7432148B-1801-3380-7D91-003F50ED136B}"/>
              </a:ext>
            </a:extLst>
          </p:cNvPr>
          <p:cNvSpPr>
            <a:spLocks noGrp="1"/>
          </p:cNvSpPr>
          <p:nvPr>
            <p:ph type="subTitle" idx="1"/>
          </p:nvPr>
        </p:nvSpPr>
        <p:spPr/>
        <p:txBody>
          <a:bodyPr>
            <a:normAutofit/>
          </a:bodyPr>
          <a:lstStyle/>
          <a:p>
            <a:pPr algn="ctr"/>
            <a:r>
              <a:rPr lang="en-US" sz="4800" dirty="0" err="1">
                <a:solidFill>
                  <a:srgbClr val="0070C0"/>
                </a:solidFill>
              </a:rPr>
              <a:t>Trade</a:t>
            </a:r>
            <a:r>
              <a:rPr lang="en-US" sz="4800" dirty="0" err="1">
                <a:solidFill>
                  <a:srgbClr val="FFC000"/>
                </a:solidFill>
              </a:rPr>
              <a:t>Flock</a:t>
            </a:r>
            <a:endParaRPr lang="en-US" sz="4800" dirty="0">
              <a:solidFill>
                <a:srgbClr val="FFC000"/>
              </a:solidFill>
            </a:endParaRPr>
          </a:p>
        </p:txBody>
      </p:sp>
      <p:pic>
        <p:nvPicPr>
          <p:cNvPr id="4" name="Picture 3">
            <a:extLst>
              <a:ext uri="{FF2B5EF4-FFF2-40B4-BE49-F238E27FC236}">
                <a16:creationId xmlns:a16="http://schemas.microsoft.com/office/drawing/2014/main" id="{790017E9-92C8-BC58-EAC5-06257307E02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14832" y="1264121"/>
            <a:ext cx="4162335" cy="1900741"/>
          </a:xfrm>
          <a:prstGeom prst="rect">
            <a:avLst/>
          </a:prstGeom>
        </p:spPr>
      </p:pic>
    </p:spTree>
    <p:extLst>
      <p:ext uri="{BB962C8B-B14F-4D97-AF65-F5344CB8AC3E}">
        <p14:creationId xmlns:p14="http://schemas.microsoft.com/office/powerpoint/2010/main" val="14988633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32AD4-E8B6-A067-D52A-F09631A905E7}"/>
              </a:ext>
            </a:extLst>
          </p:cNvPr>
          <p:cNvSpPr>
            <a:spLocks noGrp="1"/>
          </p:cNvSpPr>
          <p:nvPr>
            <p:ph type="title"/>
          </p:nvPr>
        </p:nvSpPr>
        <p:spPr/>
        <p:txBody>
          <a:bodyPr/>
          <a:lstStyle/>
          <a:p>
            <a:r>
              <a:rPr lang="en-US" dirty="0"/>
              <a:t>Journey Behind the Success</a:t>
            </a:r>
          </a:p>
        </p:txBody>
      </p:sp>
      <p:sp>
        <p:nvSpPr>
          <p:cNvPr id="3" name="Content Placeholder 2">
            <a:extLst>
              <a:ext uri="{FF2B5EF4-FFF2-40B4-BE49-F238E27FC236}">
                <a16:creationId xmlns:a16="http://schemas.microsoft.com/office/drawing/2014/main" id="{34EC86C0-37A9-0C61-2C3E-7F98827095AD}"/>
              </a:ext>
            </a:extLst>
          </p:cNvPr>
          <p:cNvSpPr>
            <a:spLocks noGrp="1"/>
          </p:cNvSpPr>
          <p:nvPr>
            <p:ph idx="1"/>
          </p:nvPr>
        </p:nvSpPr>
        <p:spPr/>
        <p:txBody>
          <a:bodyPr/>
          <a:lstStyle/>
          <a:p>
            <a:pPr marL="0" indent="0" algn="just">
              <a:buNone/>
            </a:pPr>
            <a:r>
              <a:rPr lang="en-US" sz="2400" dirty="0"/>
              <a:t>Success does not come easily, and Tanya Mittal’s journey also involved dedication, consistency, and hard work. Building a personal brand requires patience, creativity, and confidence.</a:t>
            </a:r>
          </a:p>
          <a:p>
            <a:pPr marL="0" indent="0">
              <a:buNone/>
            </a:pPr>
            <a:r>
              <a:rPr lang="en-US" b="1" dirty="0"/>
              <a:t>Important Lessons:</a:t>
            </a:r>
          </a:p>
          <a:p>
            <a:pPr marL="0" indent="0">
              <a:buNone/>
            </a:pPr>
            <a:r>
              <a:rPr lang="en-US" dirty="0"/>
              <a:t>Stay focused on goals</a:t>
            </a:r>
            <a:br>
              <a:rPr lang="en-US" dirty="0"/>
            </a:br>
            <a:r>
              <a:rPr lang="en-US" dirty="0"/>
              <a:t>Believe in self-growth</a:t>
            </a:r>
            <a:br>
              <a:rPr lang="en-US" dirty="0"/>
            </a:br>
            <a:r>
              <a:rPr lang="en-US" dirty="0"/>
              <a:t>Build strong communication skills</a:t>
            </a:r>
            <a:br>
              <a:rPr lang="en-US" dirty="0"/>
            </a:br>
            <a:r>
              <a:rPr lang="en-US" dirty="0"/>
              <a:t>Be consistent with work</a:t>
            </a:r>
            <a:br>
              <a:rPr lang="en-US" dirty="0"/>
            </a:br>
            <a:r>
              <a:rPr lang="en-US" dirty="0"/>
              <a:t>Learn from challenges</a:t>
            </a:r>
          </a:p>
          <a:p>
            <a:pPr marL="0" indent="0" algn="just">
              <a:buNone/>
            </a:pPr>
            <a:r>
              <a:rPr lang="en-US" sz="2400" dirty="0"/>
              <a:t>Her story teaches young people that determination and smart work can create long-term success.</a:t>
            </a:r>
          </a:p>
        </p:txBody>
      </p:sp>
      <p:sp>
        <p:nvSpPr>
          <p:cNvPr id="4" name="TextBox 3">
            <a:extLst>
              <a:ext uri="{FF2B5EF4-FFF2-40B4-BE49-F238E27FC236}">
                <a16:creationId xmlns:a16="http://schemas.microsoft.com/office/drawing/2014/main" id="{D158A0E6-7CF8-63D1-7A84-67F6E9EAFF05}"/>
              </a:ext>
            </a:extLst>
          </p:cNvPr>
          <p:cNvSpPr txBox="1"/>
          <p:nvPr/>
        </p:nvSpPr>
        <p:spPr>
          <a:xfrm>
            <a:off x="1876266" y="6179647"/>
            <a:ext cx="7366571" cy="369332"/>
          </a:xfrm>
          <a:prstGeom prst="rect">
            <a:avLst/>
          </a:prstGeom>
          <a:noFill/>
        </p:spPr>
        <p:txBody>
          <a:bodyPr wrap="square">
            <a:spAutoFit/>
          </a:bodyPr>
          <a:lstStyle/>
          <a:p>
            <a:r>
              <a:rPr lang="en-US" sz="1800" i="0" u="sng" dirty="0">
                <a:solidFill>
                  <a:srgbClr val="1155CC"/>
                </a:solidFill>
                <a:effectLst/>
                <a:latin typeface="Arial" panose="020B0604020202020204" pitchFamily="34" charset="0"/>
                <a:hlinkClick r:id="rId2"/>
              </a:rPr>
              <a:t>https://tradeflock.com/tanya-mittal-net-worth-biography-career-growth/</a:t>
            </a:r>
            <a:endParaRPr lang="en-US" dirty="0"/>
          </a:p>
        </p:txBody>
      </p:sp>
      <p:pic>
        <p:nvPicPr>
          <p:cNvPr id="5" name="Picture 4">
            <a:extLst>
              <a:ext uri="{FF2B5EF4-FFF2-40B4-BE49-F238E27FC236}">
                <a16:creationId xmlns:a16="http://schemas.microsoft.com/office/drawing/2014/main" id="{C518F43E-D5B4-6936-4157-94F41DB8628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12523" y="105249"/>
            <a:ext cx="1140957" cy="521021"/>
          </a:xfrm>
          <a:prstGeom prst="rect">
            <a:avLst/>
          </a:prstGeom>
        </p:spPr>
      </p:pic>
    </p:spTree>
    <p:extLst>
      <p:ext uri="{BB962C8B-B14F-4D97-AF65-F5344CB8AC3E}">
        <p14:creationId xmlns:p14="http://schemas.microsoft.com/office/powerpoint/2010/main" val="4160464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98CF9-CE5D-A7C2-F176-E7EE002C2B41}"/>
              </a:ext>
            </a:extLst>
          </p:cNvPr>
          <p:cNvSpPr>
            <a:spLocks noGrp="1"/>
          </p:cNvSpPr>
          <p:nvPr>
            <p:ph type="title"/>
          </p:nvPr>
        </p:nvSpPr>
        <p:spPr/>
        <p:txBody>
          <a:bodyPr>
            <a:normAutofit/>
          </a:bodyPr>
          <a:lstStyle/>
          <a:p>
            <a:r>
              <a:rPr lang="en-US" b="1" dirty="0"/>
              <a:t>Why Young People Follow Tanya Mittal</a:t>
            </a:r>
            <a:endParaRPr lang="en-US" dirty="0"/>
          </a:p>
        </p:txBody>
      </p:sp>
      <p:sp>
        <p:nvSpPr>
          <p:cNvPr id="3" name="Content Placeholder 2">
            <a:extLst>
              <a:ext uri="{FF2B5EF4-FFF2-40B4-BE49-F238E27FC236}">
                <a16:creationId xmlns:a16="http://schemas.microsoft.com/office/drawing/2014/main" id="{D82278F6-DB09-6BDD-08DD-1DF010D32983}"/>
              </a:ext>
            </a:extLst>
          </p:cNvPr>
          <p:cNvSpPr>
            <a:spLocks noGrp="1"/>
          </p:cNvSpPr>
          <p:nvPr>
            <p:ph idx="1"/>
          </p:nvPr>
        </p:nvSpPr>
        <p:spPr/>
        <p:txBody>
          <a:bodyPr>
            <a:normAutofit lnSpcReduction="10000"/>
          </a:bodyPr>
          <a:lstStyle/>
          <a:p>
            <a:pPr marL="0" indent="0" algn="just">
              <a:buNone/>
            </a:pPr>
            <a:r>
              <a:rPr lang="en-US" sz="2400" dirty="0"/>
              <a:t>Many young audiences admire Tanya Mittal because she represents confidence, ambition, and modern entrepreneurship. Her ability to motivate people through her journey makes her highly relatable among aspiring creators and entrepreneurs.</a:t>
            </a:r>
          </a:p>
          <a:p>
            <a:pPr marL="0" indent="0">
              <a:buNone/>
            </a:pPr>
            <a:r>
              <a:rPr lang="en-US" dirty="0"/>
              <a:t>Reasons for Popularity:</a:t>
            </a:r>
          </a:p>
          <a:p>
            <a:pPr marL="0" indent="0">
              <a:buNone/>
            </a:pPr>
            <a:r>
              <a:rPr lang="en-US" dirty="0"/>
              <a:t>Positive personality</a:t>
            </a:r>
            <a:br>
              <a:rPr lang="en-US" dirty="0"/>
            </a:br>
            <a:r>
              <a:rPr lang="en-US" dirty="0"/>
              <a:t>Entrepreneurial success</a:t>
            </a:r>
            <a:br>
              <a:rPr lang="en-US" dirty="0"/>
            </a:br>
            <a:r>
              <a:rPr lang="en-US" dirty="0"/>
              <a:t>Fashion and lifestyle appeal</a:t>
            </a:r>
            <a:br>
              <a:rPr lang="en-US" dirty="0"/>
            </a:br>
            <a:r>
              <a:rPr lang="en-US" dirty="0"/>
              <a:t>Motivational mindset</a:t>
            </a:r>
            <a:br>
              <a:rPr lang="en-US" dirty="0"/>
            </a:br>
            <a:r>
              <a:rPr lang="en-US" dirty="0"/>
              <a:t>Strong communication skills</a:t>
            </a:r>
          </a:p>
          <a:p>
            <a:pPr marL="0" indent="0" algn="just">
              <a:buNone/>
            </a:pPr>
            <a:r>
              <a:rPr lang="en-US" sz="2400" dirty="0"/>
              <a:t>She continues to inspire individuals who want to build success through digital platforms and business ideas.</a:t>
            </a:r>
          </a:p>
        </p:txBody>
      </p:sp>
      <p:sp>
        <p:nvSpPr>
          <p:cNvPr id="4" name="TextBox 3">
            <a:extLst>
              <a:ext uri="{FF2B5EF4-FFF2-40B4-BE49-F238E27FC236}">
                <a16:creationId xmlns:a16="http://schemas.microsoft.com/office/drawing/2014/main" id="{BD370CE4-905A-CBE9-73FF-93956EB19825}"/>
              </a:ext>
            </a:extLst>
          </p:cNvPr>
          <p:cNvSpPr txBox="1"/>
          <p:nvPr/>
        </p:nvSpPr>
        <p:spPr>
          <a:xfrm>
            <a:off x="1876266" y="6179647"/>
            <a:ext cx="7366571" cy="369332"/>
          </a:xfrm>
          <a:prstGeom prst="rect">
            <a:avLst/>
          </a:prstGeom>
          <a:noFill/>
        </p:spPr>
        <p:txBody>
          <a:bodyPr wrap="square">
            <a:spAutoFit/>
          </a:bodyPr>
          <a:lstStyle/>
          <a:p>
            <a:r>
              <a:rPr lang="en-US" sz="1800" i="0" u="sng" dirty="0">
                <a:solidFill>
                  <a:srgbClr val="1155CC"/>
                </a:solidFill>
                <a:effectLst/>
                <a:latin typeface="Arial" panose="020B0604020202020204" pitchFamily="34" charset="0"/>
                <a:hlinkClick r:id="rId2"/>
              </a:rPr>
              <a:t>https://tradeflock.com/tanya-mittal-net-worth-biography-career-growth/</a:t>
            </a:r>
            <a:endParaRPr lang="en-US" dirty="0"/>
          </a:p>
        </p:txBody>
      </p:sp>
      <p:pic>
        <p:nvPicPr>
          <p:cNvPr id="5" name="Picture 4">
            <a:extLst>
              <a:ext uri="{FF2B5EF4-FFF2-40B4-BE49-F238E27FC236}">
                <a16:creationId xmlns:a16="http://schemas.microsoft.com/office/drawing/2014/main" id="{CA4AB08C-C06A-1608-FBEC-66F50183A68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12523" y="105249"/>
            <a:ext cx="1140957" cy="521021"/>
          </a:xfrm>
          <a:prstGeom prst="rect">
            <a:avLst/>
          </a:prstGeom>
        </p:spPr>
      </p:pic>
    </p:spTree>
    <p:extLst>
      <p:ext uri="{BB962C8B-B14F-4D97-AF65-F5344CB8AC3E}">
        <p14:creationId xmlns:p14="http://schemas.microsoft.com/office/powerpoint/2010/main" val="38460057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A437C-8109-432E-6FD6-B3539C8C995F}"/>
              </a:ext>
            </a:extLst>
          </p:cNvPr>
          <p:cNvSpPr>
            <a:spLocks noGrp="1"/>
          </p:cNvSpPr>
          <p:nvPr>
            <p:ph type="title"/>
          </p:nvPr>
        </p:nvSpPr>
        <p:spPr/>
        <p:txBody>
          <a:bodyPr/>
          <a:lstStyle/>
          <a:p>
            <a:r>
              <a:rPr lang="en-US" dirty="0"/>
              <a:t>Final Thoughts</a:t>
            </a:r>
          </a:p>
        </p:txBody>
      </p:sp>
      <p:sp>
        <p:nvSpPr>
          <p:cNvPr id="3" name="Content Placeholder 2">
            <a:extLst>
              <a:ext uri="{FF2B5EF4-FFF2-40B4-BE49-F238E27FC236}">
                <a16:creationId xmlns:a16="http://schemas.microsoft.com/office/drawing/2014/main" id="{22F20711-ADF1-D133-5CD9-16CB829CA279}"/>
              </a:ext>
            </a:extLst>
          </p:cNvPr>
          <p:cNvSpPr>
            <a:spLocks noGrp="1"/>
          </p:cNvSpPr>
          <p:nvPr>
            <p:ph idx="1"/>
          </p:nvPr>
        </p:nvSpPr>
        <p:spPr/>
        <p:txBody>
          <a:bodyPr>
            <a:normAutofit/>
          </a:bodyPr>
          <a:lstStyle/>
          <a:p>
            <a:pPr marL="0" indent="0" algn="just">
              <a:buNone/>
            </a:pPr>
            <a:r>
              <a:rPr lang="en-US" sz="2400" dirty="0"/>
              <a:t>Tanya Mittal has become a successful entrepreneur and influencer through hard work, confidence, and smart branding strategies. Her journey continues to inspire thousands of young people who dream of achieving success in business and digital media.</a:t>
            </a:r>
          </a:p>
          <a:p>
            <a:pPr marL="0" indent="0" algn="just">
              <a:buNone/>
            </a:pPr>
            <a:r>
              <a:rPr lang="en-US" sz="2400" dirty="0"/>
              <a:t>The growing popularity of Tanya Mittal Net Worth shows how modern creators can build strong careers through entrepreneurship, social media influence, and personal branding.</a:t>
            </a:r>
          </a:p>
        </p:txBody>
      </p:sp>
      <p:sp>
        <p:nvSpPr>
          <p:cNvPr id="4" name="TextBox 3">
            <a:extLst>
              <a:ext uri="{FF2B5EF4-FFF2-40B4-BE49-F238E27FC236}">
                <a16:creationId xmlns:a16="http://schemas.microsoft.com/office/drawing/2014/main" id="{A89BF3F9-5CF1-6CF3-A371-44CAC04BBC47}"/>
              </a:ext>
            </a:extLst>
          </p:cNvPr>
          <p:cNvSpPr txBox="1"/>
          <p:nvPr/>
        </p:nvSpPr>
        <p:spPr>
          <a:xfrm>
            <a:off x="1876266" y="6179647"/>
            <a:ext cx="7366571" cy="369332"/>
          </a:xfrm>
          <a:prstGeom prst="rect">
            <a:avLst/>
          </a:prstGeom>
          <a:noFill/>
        </p:spPr>
        <p:txBody>
          <a:bodyPr wrap="square">
            <a:spAutoFit/>
          </a:bodyPr>
          <a:lstStyle/>
          <a:p>
            <a:r>
              <a:rPr lang="en-US" sz="1800" i="0" u="sng" dirty="0">
                <a:solidFill>
                  <a:srgbClr val="1155CC"/>
                </a:solidFill>
                <a:effectLst/>
                <a:latin typeface="Arial" panose="020B0604020202020204" pitchFamily="34" charset="0"/>
                <a:hlinkClick r:id="rId2"/>
              </a:rPr>
              <a:t>https://tradeflock.com/tanya-mittal-net-worth-biography-career-growth/</a:t>
            </a:r>
            <a:endParaRPr lang="en-US" dirty="0"/>
          </a:p>
        </p:txBody>
      </p:sp>
      <p:pic>
        <p:nvPicPr>
          <p:cNvPr id="5" name="Picture 4">
            <a:extLst>
              <a:ext uri="{FF2B5EF4-FFF2-40B4-BE49-F238E27FC236}">
                <a16:creationId xmlns:a16="http://schemas.microsoft.com/office/drawing/2014/main" id="{4B5B4F4D-9B62-0DEE-752E-44421E98FFC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12523" y="105249"/>
            <a:ext cx="1140957" cy="521021"/>
          </a:xfrm>
          <a:prstGeom prst="rect">
            <a:avLst/>
          </a:prstGeom>
        </p:spPr>
      </p:pic>
    </p:spTree>
    <p:extLst>
      <p:ext uri="{BB962C8B-B14F-4D97-AF65-F5344CB8AC3E}">
        <p14:creationId xmlns:p14="http://schemas.microsoft.com/office/powerpoint/2010/main" val="423848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E81AA-5753-1BD2-C4AC-C902A890A82D}"/>
              </a:ext>
            </a:extLst>
          </p:cNvPr>
          <p:cNvSpPr>
            <a:spLocks noGrp="1"/>
          </p:cNvSpPr>
          <p:nvPr>
            <p:ph type="ctrTitle"/>
          </p:nvPr>
        </p:nvSpPr>
        <p:spPr/>
        <p:txBody>
          <a:bodyPr>
            <a:normAutofit/>
          </a:bodyPr>
          <a:lstStyle/>
          <a:p>
            <a:pPr algn="ctr"/>
            <a:r>
              <a:rPr lang="en-US" sz="6000" dirty="0"/>
              <a:t>Thank You For Watching</a:t>
            </a:r>
          </a:p>
        </p:txBody>
      </p:sp>
      <p:sp>
        <p:nvSpPr>
          <p:cNvPr id="3" name="Subtitle 2">
            <a:extLst>
              <a:ext uri="{FF2B5EF4-FFF2-40B4-BE49-F238E27FC236}">
                <a16:creationId xmlns:a16="http://schemas.microsoft.com/office/drawing/2014/main" id="{66A369E1-4E1B-59DC-BDD2-E6931638C30C}"/>
              </a:ext>
            </a:extLst>
          </p:cNvPr>
          <p:cNvSpPr>
            <a:spLocks noGrp="1"/>
          </p:cNvSpPr>
          <p:nvPr>
            <p:ph type="subTitle" idx="1"/>
          </p:nvPr>
        </p:nvSpPr>
        <p:spPr/>
        <p:txBody>
          <a:bodyPr>
            <a:normAutofit/>
          </a:bodyPr>
          <a:lstStyle/>
          <a:p>
            <a:pPr algn="ctr"/>
            <a:r>
              <a:rPr lang="en-US" sz="4800" dirty="0" err="1">
                <a:solidFill>
                  <a:srgbClr val="0070C0"/>
                </a:solidFill>
              </a:rPr>
              <a:t>Trade</a:t>
            </a:r>
            <a:r>
              <a:rPr lang="en-US" sz="4800" dirty="0" err="1">
                <a:solidFill>
                  <a:srgbClr val="FFC000"/>
                </a:solidFill>
              </a:rPr>
              <a:t>Flock</a:t>
            </a:r>
            <a:endParaRPr lang="en-US" sz="4800" dirty="0">
              <a:solidFill>
                <a:srgbClr val="FFC000"/>
              </a:solidFill>
            </a:endParaRPr>
          </a:p>
        </p:txBody>
      </p:sp>
      <p:pic>
        <p:nvPicPr>
          <p:cNvPr id="4" name="Picture 3">
            <a:extLst>
              <a:ext uri="{FF2B5EF4-FFF2-40B4-BE49-F238E27FC236}">
                <a16:creationId xmlns:a16="http://schemas.microsoft.com/office/drawing/2014/main" id="{082E1E34-2059-CD62-845D-20286BD759D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14832" y="1264121"/>
            <a:ext cx="4162335" cy="1900741"/>
          </a:xfrm>
          <a:prstGeom prst="rect">
            <a:avLst/>
          </a:prstGeom>
        </p:spPr>
      </p:pic>
    </p:spTree>
    <p:extLst>
      <p:ext uri="{BB962C8B-B14F-4D97-AF65-F5344CB8AC3E}">
        <p14:creationId xmlns:p14="http://schemas.microsoft.com/office/powerpoint/2010/main" val="329536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1FFBB-A9AF-7C7F-4E0E-F5EDF43395A5}"/>
              </a:ext>
            </a:extLst>
          </p:cNvPr>
          <p:cNvSpPr>
            <a:spLocks noGrp="1"/>
          </p:cNvSpPr>
          <p:nvPr>
            <p:ph type="title"/>
          </p:nvPr>
        </p:nvSpPr>
        <p:spPr/>
        <p:txBody>
          <a:bodyPr/>
          <a:lstStyle/>
          <a:p>
            <a:r>
              <a:rPr lang="en-US" dirty="0"/>
              <a:t>Who is Tanya Mittal?</a:t>
            </a:r>
          </a:p>
        </p:txBody>
      </p:sp>
      <p:sp>
        <p:nvSpPr>
          <p:cNvPr id="3" name="Content Placeholder 2">
            <a:extLst>
              <a:ext uri="{FF2B5EF4-FFF2-40B4-BE49-F238E27FC236}">
                <a16:creationId xmlns:a16="http://schemas.microsoft.com/office/drawing/2014/main" id="{911E7EE3-338E-3B0D-9EB7-8B1F823D4787}"/>
              </a:ext>
            </a:extLst>
          </p:cNvPr>
          <p:cNvSpPr>
            <a:spLocks noGrp="1"/>
          </p:cNvSpPr>
          <p:nvPr>
            <p:ph idx="1"/>
          </p:nvPr>
        </p:nvSpPr>
        <p:spPr/>
        <p:txBody>
          <a:bodyPr>
            <a:normAutofit/>
          </a:bodyPr>
          <a:lstStyle/>
          <a:p>
            <a:pPr marL="0" indent="0" algn="just">
              <a:buNone/>
            </a:pPr>
            <a:r>
              <a:rPr lang="en-US" sz="2400"/>
              <a:t>Tanya Mittal is a young entrepreneur, motivational speaker, social media influencer, and beauty pageant winner from India. She became popular for her inspiring success story, business mindset, and powerful presence on social media platforms.</a:t>
            </a:r>
          </a:p>
          <a:p>
            <a:pPr marL="0" indent="0" algn="just">
              <a:buNone/>
            </a:pPr>
            <a:r>
              <a:rPr lang="en-US" sz="2400"/>
              <a:t>She is admired by many young entrepreneurs because of her confidence, communication skills, and luxury lifestyle. Today, discussions around </a:t>
            </a:r>
            <a:r>
              <a:rPr lang="en-US" sz="2400">
                <a:hlinkClick r:id="rId2"/>
              </a:rPr>
              <a:t>Tanya Mittal Net Worth </a:t>
            </a:r>
            <a:r>
              <a:rPr lang="en-US" sz="2400"/>
              <a:t>are increasing as her popularity and business ventures continue to grow rapidly.</a:t>
            </a:r>
            <a:endParaRPr lang="en-US" sz="2400" dirty="0"/>
          </a:p>
        </p:txBody>
      </p:sp>
      <p:sp>
        <p:nvSpPr>
          <p:cNvPr id="5" name="TextBox 4">
            <a:extLst>
              <a:ext uri="{FF2B5EF4-FFF2-40B4-BE49-F238E27FC236}">
                <a16:creationId xmlns:a16="http://schemas.microsoft.com/office/drawing/2014/main" id="{85BA84A4-222A-3211-4033-C6DBF1B3EBB5}"/>
              </a:ext>
            </a:extLst>
          </p:cNvPr>
          <p:cNvSpPr txBox="1"/>
          <p:nvPr/>
        </p:nvSpPr>
        <p:spPr>
          <a:xfrm>
            <a:off x="1876266" y="6179647"/>
            <a:ext cx="7366571" cy="369332"/>
          </a:xfrm>
          <a:prstGeom prst="rect">
            <a:avLst/>
          </a:prstGeom>
          <a:noFill/>
        </p:spPr>
        <p:txBody>
          <a:bodyPr wrap="square">
            <a:spAutoFit/>
          </a:bodyPr>
          <a:lstStyle/>
          <a:p>
            <a:r>
              <a:rPr lang="en-US" sz="1800" i="0" u="sng" dirty="0">
                <a:solidFill>
                  <a:srgbClr val="1155CC"/>
                </a:solidFill>
                <a:effectLst/>
                <a:latin typeface="Arial" panose="020B0604020202020204" pitchFamily="34" charset="0"/>
                <a:hlinkClick r:id="rId2"/>
              </a:rPr>
              <a:t>https://tradeflock.com/tanya-mittal-net-worth-biography-career-growth/</a:t>
            </a:r>
            <a:endParaRPr lang="en-US" dirty="0"/>
          </a:p>
        </p:txBody>
      </p:sp>
      <p:pic>
        <p:nvPicPr>
          <p:cNvPr id="6" name="Picture 5">
            <a:extLst>
              <a:ext uri="{FF2B5EF4-FFF2-40B4-BE49-F238E27FC236}">
                <a16:creationId xmlns:a16="http://schemas.microsoft.com/office/drawing/2014/main" id="{0E760EBC-CBF3-0D49-024A-A31D9FA49C1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12523" y="105249"/>
            <a:ext cx="1140957" cy="521021"/>
          </a:xfrm>
          <a:prstGeom prst="rect">
            <a:avLst/>
          </a:prstGeom>
        </p:spPr>
      </p:pic>
    </p:spTree>
    <p:extLst>
      <p:ext uri="{BB962C8B-B14F-4D97-AF65-F5344CB8AC3E}">
        <p14:creationId xmlns:p14="http://schemas.microsoft.com/office/powerpoint/2010/main" val="2259735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E391E-4BC0-9974-721E-6D7D5C345FF4}"/>
              </a:ext>
            </a:extLst>
          </p:cNvPr>
          <p:cNvSpPr>
            <a:spLocks noGrp="1"/>
          </p:cNvSpPr>
          <p:nvPr>
            <p:ph type="title"/>
          </p:nvPr>
        </p:nvSpPr>
        <p:spPr/>
        <p:txBody>
          <a:bodyPr/>
          <a:lstStyle/>
          <a:p>
            <a:r>
              <a:rPr lang="en-US" dirty="0"/>
              <a:t>Tanya Mittal’s Background</a:t>
            </a:r>
          </a:p>
        </p:txBody>
      </p:sp>
      <p:sp>
        <p:nvSpPr>
          <p:cNvPr id="3" name="Content Placeholder 2">
            <a:extLst>
              <a:ext uri="{FF2B5EF4-FFF2-40B4-BE49-F238E27FC236}">
                <a16:creationId xmlns:a16="http://schemas.microsoft.com/office/drawing/2014/main" id="{C990F565-8CB4-2506-4C43-B008A3EECD01}"/>
              </a:ext>
            </a:extLst>
          </p:cNvPr>
          <p:cNvSpPr>
            <a:spLocks noGrp="1"/>
          </p:cNvSpPr>
          <p:nvPr>
            <p:ph idx="1"/>
          </p:nvPr>
        </p:nvSpPr>
        <p:spPr/>
        <p:txBody>
          <a:bodyPr>
            <a:normAutofit/>
          </a:bodyPr>
          <a:lstStyle/>
          <a:p>
            <a:pPr marL="0" indent="0" algn="just">
              <a:buNone/>
            </a:pPr>
            <a:r>
              <a:rPr lang="en-US" sz="2400" dirty="0"/>
              <a:t>Tanya Mittal was born and raised in India and developed an entrepreneurial mindset at a very young age. She focused on creativity, confidence, and personal growth throughout her educational journey.</a:t>
            </a:r>
          </a:p>
          <a:p>
            <a:pPr marL="0" indent="0" algn="just">
              <a:buNone/>
            </a:pPr>
            <a:r>
              <a:rPr lang="en-US" sz="2400" dirty="0"/>
              <a:t>Her interest in business and public speaking helped her gain recognition among youth audiences. She also participated in multiple competitions and public events that enhanced her communication and leadership skills.</a:t>
            </a:r>
          </a:p>
        </p:txBody>
      </p:sp>
      <p:sp>
        <p:nvSpPr>
          <p:cNvPr id="7" name="TextBox 6">
            <a:extLst>
              <a:ext uri="{FF2B5EF4-FFF2-40B4-BE49-F238E27FC236}">
                <a16:creationId xmlns:a16="http://schemas.microsoft.com/office/drawing/2014/main" id="{1C47229A-8FF8-6D4A-AD4A-FBEBE23D9093}"/>
              </a:ext>
            </a:extLst>
          </p:cNvPr>
          <p:cNvSpPr txBox="1"/>
          <p:nvPr/>
        </p:nvSpPr>
        <p:spPr>
          <a:xfrm>
            <a:off x="1876266" y="6179647"/>
            <a:ext cx="7366571" cy="369332"/>
          </a:xfrm>
          <a:prstGeom prst="rect">
            <a:avLst/>
          </a:prstGeom>
          <a:noFill/>
        </p:spPr>
        <p:txBody>
          <a:bodyPr wrap="square">
            <a:spAutoFit/>
          </a:bodyPr>
          <a:lstStyle/>
          <a:p>
            <a:r>
              <a:rPr lang="en-US" sz="1800" i="0" u="sng" dirty="0">
                <a:solidFill>
                  <a:srgbClr val="1155CC"/>
                </a:solidFill>
                <a:effectLst/>
                <a:latin typeface="Arial" panose="020B0604020202020204" pitchFamily="34" charset="0"/>
                <a:hlinkClick r:id="rId2"/>
              </a:rPr>
              <a:t>https://tradeflock.com/tanya-mittal-net-worth-biography-career-growth/</a:t>
            </a:r>
            <a:endParaRPr lang="en-US" dirty="0"/>
          </a:p>
        </p:txBody>
      </p:sp>
      <p:pic>
        <p:nvPicPr>
          <p:cNvPr id="8" name="Picture 7">
            <a:extLst>
              <a:ext uri="{FF2B5EF4-FFF2-40B4-BE49-F238E27FC236}">
                <a16:creationId xmlns:a16="http://schemas.microsoft.com/office/drawing/2014/main" id="{3FBA3BC9-913C-ED22-D924-3C7B99EA163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12523" y="105249"/>
            <a:ext cx="1140957" cy="521021"/>
          </a:xfrm>
          <a:prstGeom prst="rect">
            <a:avLst/>
          </a:prstGeom>
        </p:spPr>
      </p:pic>
    </p:spTree>
    <p:extLst>
      <p:ext uri="{BB962C8B-B14F-4D97-AF65-F5344CB8AC3E}">
        <p14:creationId xmlns:p14="http://schemas.microsoft.com/office/powerpoint/2010/main" val="2916671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36AB9-DF29-B3DC-58D3-0EC7CF960299}"/>
              </a:ext>
            </a:extLst>
          </p:cNvPr>
          <p:cNvSpPr>
            <a:spLocks noGrp="1"/>
          </p:cNvSpPr>
          <p:nvPr>
            <p:ph type="title"/>
          </p:nvPr>
        </p:nvSpPr>
        <p:spPr/>
        <p:txBody>
          <a:bodyPr/>
          <a:lstStyle/>
          <a:p>
            <a:r>
              <a:rPr lang="en-US" dirty="0"/>
              <a:t>How Tanya Mittal Built Her Career</a:t>
            </a:r>
          </a:p>
        </p:txBody>
      </p:sp>
      <p:sp>
        <p:nvSpPr>
          <p:cNvPr id="3" name="Content Placeholder 2">
            <a:extLst>
              <a:ext uri="{FF2B5EF4-FFF2-40B4-BE49-F238E27FC236}">
                <a16:creationId xmlns:a16="http://schemas.microsoft.com/office/drawing/2014/main" id="{78D3FF3F-4FE4-4519-BD15-F876926760E5}"/>
              </a:ext>
            </a:extLst>
          </p:cNvPr>
          <p:cNvSpPr>
            <a:spLocks noGrp="1"/>
          </p:cNvSpPr>
          <p:nvPr>
            <p:ph idx="1"/>
          </p:nvPr>
        </p:nvSpPr>
        <p:spPr/>
        <p:txBody>
          <a:bodyPr>
            <a:normAutofit/>
          </a:bodyPr>
          <a:lstStyle/>
          <a:p>
            <a:pPr marL="0" indent="0" algn="just">
              <a:buNone/>
            </a:pPr>
            <a:r>
              <a:rPr lang="en-US" sz="2400" dirty="0"/>
              <a:t>Tanya Mittal started her journey through entrepreneurship and gradually expanded her influence through social media and public speaking. Her ability to connect with young audiences made her highly popular online.</a:t>
            </a:r>
          </a:p>
          <a:p>
            <a:pPr marL="0" indent="0" algn="just">
              <a:buNone/>
            </a:pPr>
            <a:r>
              <a:rPr lang="en-US" sz="2400" dirty="0"/>
              <a:t>She worked on multiple projects related to branding, business promotion, and motivational content. Over time, she became a recognized digital personality in India.</a:t>
            </a:r>
          </a:p>
        </p:txBody>
      </p:sp>
      <p:sp>
        <p:nvSpPr>
          <p:cNvPr id="4" name="TextBox 3">
            <a:extLst>
              <a:ext uri="{FF2B5EF4-FFF2-40B4-BE49-F238E27FC236}">
                <a16:creationId xmlns:a16="http://schemas.microsoft.com/office/drawing/2014/main" id="{F7701A4A-038E-CCFF-F61B-67F84A15ED5D}"/>
              </a:ext>
            </a:extLst>
          </p:cNvPr>
          <p:cNvSpPr txBox="1"/>
          <p:nvPr/>
        </p:nvSpPr>
        <p:spPr>
          <a:xfrm>
            <a:off x="1876266" y="6179647"/>
            <a:ext cx="7366571" cy="369332"/>
          </a:xfrm>
          <a:prstGeom prst="rect">
            <a:avLst/>
          </a:prstGeom>
          <a:noFill/>
        </p:spPr>
        <p:txBody>
          <a:bodyPr wrap="square">
            <a:spAutoFit/>
          </a:bodyPr>
          <a:lstStyle/>
          <a:p>
            <a:r>
              <a:rPr lang="en-US" sz="1800" i="0" u="sng" dirty="0">
                <a:solidFill>
                  <a:srgbClr val="1155CC"/>
                </a:solidFill>
                <a:effectLst/>
                <a:latin typeface="Arial" panose="020B0604020202020204" pitchFamily="34" charset="0"/>
                <a:hlinkClick r:id="rId2"/>
              </a:rPr>
              <a:t>https://tradeflock.com/tanya-mittal-net-worth-biography-career-growth/</a:t>
            </a:r>
            <a:endParaRPr lang="en-US" dirty="0"/>
          </a:p>
        </p:txBody>
      </p:sp>
      <p:pic>
        <p:nvPicPr>
          <p:cNvPr id="5" name="Picture 4">
            <a:extLst>
              <a:ext uri="{FF2B5EF4-FFF2-40B4-BE49-F238E27FC236}">
                <a16:creationId xmlns:a16="http://schemas.microsoft.com/office/drawing/2014/main" id="{FD7F144D-4C37-8339-2D20-A62C37ED49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12523" y="105249"/>
            <a:ext cx="1140957" cy="521021"/>
          </a:xfrm>
          <a:prstGeom prst="rect">
            <a:avLst/>
          </a:prstGeom>
        </p:spPr>
      </p:pic>
    </p:spTree>
    <p:extLst>
      <p:ext uri="{BB962C8B-B14F-4D97-AF65-F5344CB8AC3E}">
        <p14:creationId xmlns:p14="http://schemas.microsoft.com/office/powerpoint/2010/main" val="3773000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6DD6A-AB1F-06F0-5945-116629ECF67B}"/>
              </a:ext>
            </a:extLst>
          </p:cNvPr>
          <p:cNvSpPr>
            <a:spLocks noGrp="1"/>
          </p:cNvSpPr>
          <p:nvPr>
            <p:ph type="title"/>
          </p:nvPr>
        </p:nvSpPr>
        <p:spPr/>
        <p:txBody>
          <a:bodyPr/>
          <a:lstStyle/>
          <a:p>
            <a:r>
              <a:rPr lang="en-US" dirty="0"/>
              <a:t>Estimated Tanya Mittal Net Worth</a:t>
            </a:r>
          </a:p>
        </p:txBody>
      </p:sp>
      <p:sp>
        <p:nvSpPr>
          <p:cNvPr id="3" name="Content Placeholder 2">
            <a:extLst>
              <a:ext uri="{FF2B5EF4-FFF2-40B4-BE49-F238E27FC236}">
                <a16:creationId xmlns:a16="http://schemas.microsoft.com/office/drawing/2014/main" id="{4325CAC5-9D4E-358E-E1F3-FED5CC33640B}"/>
              </a:ext>
            </a:extLst>
          </p:cNvPr>
          <p:cNvSpPr>
            <a:spLocks noGrp="1"/>
          </p:cNvSpPr>
          <p:nvPr>
            <p:ph idx="1"/>
          </p:nvPr>
        </p:nvSpPr>
        <p:spPr/>
        <p:txBody>
          <a:bodyPr/>
          <a:lstStyle/>
          <a:p>
            <a:pPr marL="0" indent="0" algn="just">
              <a:buNone/>
            </a:pPr>
            <a:r>
              <a:rPr lang="en-US" sz="2400" dirty="0"/>
              <a:t>The estimated Tanya Mittal Net Worth is believed to be growing steadily due to her multiple income streams and increasing popularity online. While exact financial figures may vary, her earnings come from business ventures, social media promotions, speaking events, and collaborations.</a:t>
            </a:r>
          </a:p>
          <a:p>
            <a:pPr marL="0" indent="0">
              <a:buNone/>
            </a:pPr>
            <a:r>
              <a:rPr lang="en-US" b="1" dirty="0"/>
              <a:t>Income Sources:</a:t>
            </a:r>
          </a:p>
          <a:p>
            <a:pPr marL="0" indent="0">
              <a:buNone/>
            </a:pPr>
            <a:r>
              <a:rPr lang="en-US" dirty="0"/>
              <a:t>Instagram promotions</a:t>
            </a:r>
            <a:br>
              <a:rPr lang="en-US" dirty="0"/>
            </a:br>
            <a:r>
              <a:rPr lang="en-US" dirty="0"/>
              <a:t>Brand endorsements</a:t>
            </a:r>
            <a:br>
              <a:rPr lang="en-US" dirty="0"/>
            </a:br>
            <a:r>
              <a:rPr lang="en-US" dirty="0"/>
              <a:t>Business ventures</a:t>
            </a:r>
            <a:br>
              <a:rPr lang="en-US" dirty="0"/>
            </a:br>
            <a:r>
              <a:rPr lang="en-US" dirty="0"/>
              <a:t>Public speaking events</a:t>
            </a:r>
            <a:br>
              <a:rPr lang="en-US" dirty="0"/>
            </a:br>
            <a:r>
              <a:rPr lang="en-US" dirty="0"/>
              <a:t>YouTube and digital content</a:t>
            </a:r>
          </a:p>
        </p:txBody>
      </p:sp>
      <p:sp>
        <p:nvSpPr>
          <p:cNvPr id="5" name="TextBox 4">
            <a:extLst>
              <a:ext uri="{FF2B5EF4-FFF2-40B4-BE49-F238E27FC236}">
                <a16:creationId xmlns:a16="http://schemas.microsoft.com/office/drawing/2014/main" id="{EF2833C0-0EFF-0DA3-5BF6-A284440DB30B}"/>
              </a:ext>
            </a:extLst>
          </p:cNvPr>
          <p:cNvSpPr txBox="1"/>
          <p:nvPr/>
        </p:nvSpPr>
        <p:spPr>
          <a:xfrm>
            <a:off x="1876266" y="6179647"/>
            <a:ext cx="7366571" cy="369332"/>
          </a:xfrm>
          <a:prstGeom prst="rect">
            <a:avLst/>
          </a:prstGeom>
          <a:noFill/>
        </p:spPr>
        <p:txBody>
          <a:bodyPr wrap="square">
            <a:spAutoFit/>
          </a:bodyPr>
          <a:lstStyle/>
          <a:p>
            <a:r>
              <a:rPr lang="en-US" sz="1800" i="0" u="sng" dirty="0">
                <a:solidFill>
                  <a:srgbClr val="1155CC"/>
                </a:solidFill>
                <a:effectLst/>
                <a:latin typeface="Arial" panose="020B0604020202020204" pitchFamily="34" charset="0"/>
                <a:hlinkClick r:id="rId2"/>
              </a:rPr>
              <a:t>https://tradeflock.com/tanya-mittal-net-worth-biography-career-growth/</a:t>
            </a:r>
            <a:endParaRPr lang="en-US" dirty="0"/>
          </a:p>
        </p:txBody>
      </p:sp>
      <p:pic>
        <p:nvPicPr>
          <p:cNvPr id="6" name="Picture 5">
            <a:extLst>
              <a:ext uri="{FF2B5EF4-FFF2-40B4-BE49-F238E27FC236}">
                <a16:creationId xmlns:a16="http://schemas.microsoft.com/office/drawing/2014/main" id="{21AA9CDE-DC4C-40BE-BBBA-E54A34889ED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12523" y="105249"/>
            <a:ext cx="1140957" cy="521021"/>
          </a:xfrm>
          <a:prstGeom prst="rect">
            <a:avLst/>
          </a:prstGeom>
        </p:spPr>
      </p:pic>
    </p:spTree>
    <p:extLst>
      <p:ext uri="{BB962C8B-B14F-4D97-AF65-F5344CB8AC3E}">
        <p14:creationId xmlns:p14="http://schemas.microsoft.com/office/powerpoint/2010/main" val="2943046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EF633-9AA8-0DC4-1AB7-6AAA79F65239}"/>
              </a:ext>
            </a:extLst>
          </p:cNvPr>
          <p:cNvSpPr>
            <a:spLocks noGrp="1"/>
          </p:cNvSpPr>
          <p:nvPr>
            <p:ph type="title"/>
          </p:nvPr>
        </p:nvSpPr>
        <p:spPr/>
        <p:txBody>
          <a:bodyPr/>
          <a:lstStyle/>
          <a:p>
            <a:r>
              <a:rPr lang="en-US" b="1" dirty="0"/>
              <a:t>Tanya Mittal’s Digital Presence</a:t>
            </a:r>
            <a:endParaRPr lang="en-US" dirty="0"/>
          </a:p>
        </p:txBody>
      </p:sp>
      <p:sp>
        <p:nvSpPr>
          <p:cNvPr id="3" name="Content Placeholder 2">
            <a:extLst>
              <a:ext uri="{FF2B5EF4-FFF2-40B4-BE49-F238E27FC236}">
                <a16:creationId xmlns:a16="http://schemas.microsoft.com/office/drawing/2014/main" id="{6B27329D-3F0D-F58F-624C-A2EAAC6F585B}"/>
              </a:ext>
            </a:extLst>
          </p:cNvPr>
          <p:cNvSpPr>
            <a:spLocks noGrp="1"/>
          </p:cNvSpPr>
          <p:nvPr>
            <p:ph idx="1"/>
          </p:nvPr>
        </p:nvSpPr>
        <p:spPr/>
        <p:txBody>
          <a:bodyPr>
            <a:normAutofit/>
          </a:bodyPr>
          <a:lstStyle/>
          <a:p>
            <a:pPr marL="0" indent="0" algn="just">
              <a:buNone/>
            </a:pPr>
            <a:r>
              <a:rPr lang="en-US" sz="2400" dirty="0"/>
              <a:t>Tanya Mittal has built a strong audience across social media platforms where she shares motivational content, luxury lifestyle updates, fashion insights, and business-related videos.</a:t>
            </a:r>
          </a:p>
          <a:p>
            <a:pPr marL="0" indent="0" algn="just">
              <a:buNone/>
            </a:pPr>
            <a:r>
              <a:rPr lang="en-US" sz="2400" dirty="0"/>
              <a:t>Her engaging content helps her attract brands and partnerships from different industries. Her growing fan base is also a major reason behind the increasing discussions about Tanya Mittal Net Worth.</a:t>
            </a:r>
          </a:p>
          <a:p>
            <a:pPr marL="0" indent="0">
              <a:buNone/>
            </a:pPr>
            <a:endParaRPr lang="en-US" sz="2400" dirty="0"/>
          </a:p>
        </p:txBody>
      </p:sp>
      <p:sp>
        <p:nvSpPr>
          <p:cNvPr id="4" name="TextBox 3">
            <a:extLst>
              <a:ext uri="{FF2B5EF4-FFF2-40B4-BE49-F238E27FC236}">
                <a16:creationId xmlns:a16="http://schemas.microsoft.com/office/drawing/2014/main" id="{E01C4D71-0CB0-B934-DC31-27706BFEC3FE}"/>
              </a:ext>
            </a:extLst>
          </p:cNvPr>
          <p:cNvSpPr txBox="1"/>
          <p:nvPr/>
        </p:nvSpPr>
        <p:spPr>
          <a:xfrm>
            <a:off x="1876266" y="6179647"/>
            <a:ext cx="7366571" cy="369332"/>
          </a:xfrm>
          <a:prstGeom prst="rect">
            <a:avLst/>
          </a:prstGeom>
          <a:noFill/>
        </p:spPr>
        <p:txBody>
          <a:bodyPr wrap="square">
            <a:spAutoFit/>
          </a:bodyPr>
          <a:lstStyle/>
          <a:p>
            <a:r>
              <a:rPr lang="en-US" sz="1800" i="0" u="sng" dirty="0">
                <a:solidFill>
                  <a:srgbClr val="1155CC"/>
                </a:solidFill>
                <a:effectLst/>
                <a:latin typeface="Arial" panose="020B0604020202020204" pitchFamily="34" charset="0"/>
                <a:hlinkClick r:id="rId2"/>
              </a:rPr>
              <a:t>https://tradeflock.com/tanya-mittal-net-worth-biography-career-growth/</a:t>
            </a:r>
            <a:endParaRPr lang="en-US" dirty="0"/>
          </a:p>
        </p:txBody>
      </p:sp>
      <p:pic>
        <p:nvPicPr>
          <p:cNvPr id="5" name="Picture 4">
            <a:extLst>
              <a:ext uri="{FF2B5EF4-FFF2-40B4-BE49-F238E27FC236}">
                <a16:creationId xmlns:a16="http://schemas.microsoft.com/office/drawing/2014/main" id="{24FE1013-97A5-1506-3425-11212BED66B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12523" y="105249"/>
            <a:ext cx="1140957" cy="521021"/>
          </a:xfrm>
          <a:prstGeom prst="rect">
            <a:avLst/>
          </a:prstGeom>
        </p:spPr>
      </p:pic>
    </p:spTree>
    <p:extLst>
      <p:ext uri="{BB962C8B-B14F-4D97-AF65-F5344CB8AC3E}">
        <p14:creationId xmlns:p14="http://schemas.microsoft.com/office/powerpoint/2010/main" val="4138153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28A46-097C-DDF9-946E-8AD3D54B6E79}"/>
              </a:ext>
            </a:extLst>
          </p:cNvPr>
          <p:cNvSpPr>
            <a:spLocks noGrp="1"/>
          </p:cNvSpPr>
          <p:nvPr>
            <p:ph type="title"/>
          </p:nvPr>
        </p:nvSpPr>
        <p:spPr/>
        <p:txBody>
          <a:bodyPr/>
          <a:lstStyle/>
          <a:p>
            <a:r>
              <a:rPr lang="en-US"/>
              <a:t>Business Mindset &amp; Growth</a:t>
            </a:r>
          </a:p>
        </p:txBody>
      </p:sp>
      <p:sp>
        <p:nvSpPr>
          <p:cNvPr id="3" name="Content Placeholder 2">
            <a:extLst>
              <a:ext uri="{FF2B5EF4-FFF2-40B4-BE49-F238E27FC236}">
                <a16:creationId xmlns:a16="http://schemas.microsoft.com/office/drawing/2014/main" id="{B96CCA5D-E0C5-44BA-ECBE-0C19B851DADB}"/>
              </a:ext>
            </a:extLst>
          </p:cNvPr>
          <p:cNvSpPr>
            <a:spLocks noGrp="1"/>
          </p:cNvSpPr>
          <p:nvPr>
            <p:ph idx="1"/>
          </p:nvPr>
        </p:nvSpPr>
        <p:spPr/>
        <p:txBody>
          <a:bodyPr>
            <a:normAutofit lnSpcReduction="10000"/>
          </a:bodyPr>
          <a:lstStyle/>
          <a:p>
            <a:pPr marL="0" indent="0" algn="just">
              <a:buNone/>
            </a:pPr>
            <a:r>
              <a:rPr lang="en-US" sz="2400" dirty="0"/>
              <a:t>One of the biggest reasons behind Tanya Mittal’s popularity is her entrepreneurial mindset. She has inspired many young people by showing how confidence, branding, and communication skills can help create success at a young age.</a:t>
            </a:r>
          </a:p>
          <a:p>
            <a:pPr marL="0" indent="0">
              <a:buNone/>
            </a:pPr>
            <a:r>
              <a:rPr lang="en-US" b="1" dirty="0"/>
              <a:t>She focuses on:</a:t>
            </a:r>
          </a:p>
          <a:p>
            <a:pPr marL="0" indent="0">
              <a:buNone/>
            </a:pPr>
            <a:r>
              <a:rPr lang="en-US" dirty="0"/>
              <a:t>Personal branding</a:t>
            </a:r>
            <a:br>
              <a:rPr lang="en-US" dirty="0"/>
            </a:br>
            <a:r>
              <a:rPr lang="en-US" dirty="0"/>
              <a:t>Digital marketing</a:t>
            </a:r>
            <a:br>
              <a:rPr lang="en-US" dirty="0"/>
            </a:br>
            <a:r>
              <a:rPr lang="en-US" dirty="0"/>
              <a:t>Business networking</a:t>
            </a:r>
            <a:br>
              <a:rPr lang="en-US" dirty="0"/>
            </a:br>
            <a:r>
              <a:rPr lang="en-US" dirty="0"/>
              <a:t>Online growth strategies</a:t>
            </a:r>
          </a:p>
          <a:p>
            <a:pPr marL="0" indent="0" algn="just">
              <a:buNone/>
            </a:pPr>
            <a:r>
              <a:rPr lang="en-US" sz="2400" dirty="0"/>
              <a:t>Her success story motivates aspiring entrepreneurs to build their own identity and business presence.</a:t>
            </a:r>
          </a:p>
        </p:txBody>
      </p:sp>
      <p:sp>
        <p:nvSpPr>
          <p:cNvPr id="4" name="TextBox 3">
            <a:extLst>
              <a:ext uri="{FF2B5EF4-FFF2-40B4-BE49-F238E27FC236}">
                <a16:creationId xmlns:a16="http://schemas.microsoft.com/office/drawing/2014/main" id="{5A91ACE4-76C6-4131-8928-28A7CD44239D}"/>
              </a:ext>
            </a:extLst>
          </p:cNvPr>
          <p:cNvSpPr txBox="1"/>
          <p:nvPr/>
        </p:nvSpPr>
        <p:spPr>
          <a:xfrm>
            <a:off x="1876266" y="6179647"/>
            <a:ext cx="7366571" cy="369332"/>
          </a:xfrm>
          <a:prstGeom prst="rect">
            <a:avLst/>
          </a:prstGeom>
          <a:noFill/>
        </p:spPr>
        <p:txBody>
          <a:bodyPr wrap="square">
            <a:spAutoFit/>
          </a:bodyPr>
          <a:lstStyle/>
          <a:p>
            <a:r>
              <a:rPr lang="en-US" sz="1800" i="0" u="sng" dirty="0">
                <a:solidFill>
                  <a:srgbClr val="1155CC"/>
                </a:solidFill>
                <a:effectLst/>
                <a:latin typeface="Arial" panose="020B0604020202020204" pitchFamily="34" charset="0"/>
                <a:hlinkClick r:id="rId2"/>
              </a:rPr>
              <a:t>https://tradeflock.com/tanya-mittal-net-worth-biography-career-growth/</a:t>
            </a:r>
            <a:endParaRPr lang="en-US" dirty="0"/>
          </a:p>
        </p:txBody>
      </p:sp>
      <p:pic>
        <p:nvPicPr>
          <p:cNvPr id="5" name="Picture 4">
            <a:extLst>
              <a:ext uri="{FF2B5EF4-FFF2-40B4-BE49-F238E27FC236}">
                <a16:creationId xmlns:a16="http://schemas.microsoft.com/office/drawing/2014/main" id="{B377EB6A-6F8F-A17D-6830-05E4E821BD5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12523" y="105249"/>
            <a:ext cx="1140957" cy="521021"/>
          </a:xfrm>
          <a:prstGeom prst="rect">
            <a:avLst/>
          </a:prstGeom>
        </p:spPr>
      </p:pic>
    </p:spTree>
    <p:extLst>
      <p:ext uri="{BB962C8B-B14F-4D97-AF65-F5344CB8AC3E}">
        <p14:creationId xmlns:p14="http://schemas.microsoft.com/office/powerpoint/2010/main" val="3157601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3CA04-A908-E83D-2A63-D6E352F10973}"/>
              </a:ext>
            </a:extLst>
          </p:cNvPr>
          <p:cNvSpPr>
            <a:spLocks noGrp="1"/>
          </p:cNvSpPr>
          <p:nvPr>
            <p:ph type="title"/>
          </p:nvPr>
        </p:nvSpPr>
        <p:spPr/>
        <p:txBody>
          <a:bodyPr/>
          <a:lstStyle/>
          <a:p>
            <a:r>
              <a:rPr lang="en-US" dirty="0"/>
              <a:t>Lifestyle Behind Tanya Mittal Net Worth</a:t>
            </a:r>
          </a:p>
        </p:txBody>
      </p:sp>
      <p:sp>
        <p:nvSpPr>
          <p:cNvPr id="3" name="Content Placeholder 2">
            <a:extLst>
              <a:ext uri="{FF2B5EF4-FFF2-40B4-BE49-F238E27FC236}">
                <a16:creationId xmlns:a16="http://schemas.microsoft.com/office/drawing/2014/main" id="{B3B38363-1572-8A1A-1F78-CCF056F4F07C}"/>
              </a:ext>
            </a:extLst>
          </p:cNvPr>
          <p:cNvSpPr>
            <a:spLocks noGrp="1"/>
          </p:cNvSpPr>
          <p:nvPr>
            <p:ph idx="1"/>
          </p:nvPr>
        </p:nvSpPr>
        <p:spPr/>
        <p:txBody>
          <a:bodyPr>
            <a:normAutofit/>
          </a:bodyPr>
          <a:lstStyle/>
          <a:p>
            <a:pPr marL="0" indent="0" algn="just">
              <a:buNone/>
            </a:pPr>
            <a:r>
              <a:rPr lang="en-US" sz="2400" dirty="0"/>
              <a:t>Tanya Mittal is often seen enjoying a luxurious and modern lifestyle through travel, fashion, premium events, and collaborations with popular brands.</a:t>
            </a:r>
          </a:p>
          <a:p>
            <a:pPr marL="0" indent="0" algn="just">
              <a:buNone/>
            </a:pPr>
            <a:r>
              <a:rPr lang="en-US" sz="2400" dirty="0"/>
              <a:t>Her lifestyle reflects her growing success in entrepreneurship and digital influence.</a:t>
            </a:r>
          </a:p>
          <a:p>
            <a:pPr marL="0" indent="0" algn="just">
              <a:buNone/>
            </a:pPr>
            <a:r>
              <a:rPr lang="en-US" b="1" dirty="0"/>
              <a:t>Lifestyle Highlights:</a:t>
            </a:r>
          </a:p>
          <a:p>
            <a:pPr marL="0" indent="0">
              <a:buNone/>
            </a:pPr>
            <a:r>
              <a:rPr lang="en-US" dirty="0"/>
              <a:t>Luxury travel experiences</a:t>
            </a:r>
            <a:br>
              <a:rPr lang="en-US" dirty="0"/>
            </a:br>
            <a:r>
              <a:rPr lang="en-US" dirty="0"/>
              <a:t>Fashion collaborations</a:t>
            </a:r>
            <a:br>
              <a:rPr lang="en-US" dirty="0"/>
            </a:br>
            <a:r>
              <a:rPr lang="en-US" dirty="0"/>
              <a:t>Premium events and appearances</a:t>
            </a:r>
            <a:br>
              <a:rPr lang="en-US" dirty="0"/>
            </a:br>
            <a:r>
              <a:rPr lang="en-US" dirty="0"/>
              <a:t>Stylish social media content</a:t>
            </a:r>
            <a:br>
              <a:rPr lang="en-US" dirty="0"/>
            </a:br>
            <a:r>
              <a:rPr lang="en-US" dirty="0"/>
              <a:t>High-end brand partnerships</a:t>
            </a:r>
          </a:p>
        </p:txBody>
      </p:sp>
      <p:sp>
        <p:nvSpPr>
          <p:cNvPr id="7" name="TextBox 6">
            <a:extLst>
              <a:ext uri="{FF2B5EF4-FFF2-40B4-BE49-F238E27FC236}">
                <a16:creationId xmlns:a16="http://schemas.microsoft.com/office/drawing/2014/main" id="{BD3461E1-BC7F-861E-7216-F7162C1AC4C2}"/>
              </a:ext>
            </a:extLst>
          </p:cNvPr>
          <p:cNvSpPr txBox="1"/>
          <p:nvPr/>
        </p:nvSpPr>
        <p:spPr>
          <a:xfrm>
            <a:off x="1876266" y="6179647"/>
            <a:ext cx="7366571" cy="369332"/>
          </a:xfrm>
          <a:prstGeom prst="rect">
            <a:avLst/>
          </a:prstGeom>
          <a:noFill/>
        </p:spPr>
        <p:txBody>
          <a:bodyPr wrap="square">
            <a:spAutoFit/>
          </a:bodyPr>
          <a:lstStyle/>
          <a:p>
            <a:r>
              <a:rPr lang="en-US" sz="1800" i="0" u="sng" dirty="0">
                <a:solidFill>
                  <a:srgbClr val="1155CC"/>
                </a:solidFill>
                <a:effectLst/>
                <a:latin typeface="Arial" panose="020B0604020202020204" pitchFamily="34" charset="0"/>
                <a:hlinkClick r:id="rId2"/>
              </a:rPr>
              <a:t>https://tradeflock.com/tanya-mittal-net-worth-biography-career-growth/</a:t>
            </a:r>
            <a:endParaRPr lang="en-US" dirty="0"/>
          </a:p>
        </p:txBody>
      </p:sp>
      <p:pic>
        <p:nvPicPr>
          <p:cNvPr id="8" name="Picture 7">
            <a:extLst>
              <a:ext uri="{FF2B5EF4-FFF2-40B4-BE49-F238E27FC236}">
                <a16:creationId xmlns:a16="http://schemas.microsoft.com/office/drawing/2014/main" id="{CB016A22-3AF9-C185-F2D5-C5D78CEAF25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12523" y="105249"/>
            <a:ext cx="1140957" cy="521021"/>
          </a:xfrm>
          <a:prstGeom prst="rect">
            <a:avLst/>
          </a:prstGeom>
        </p:spPr>
      </p:pic>
    </p:spTree>
    <p:extLst>
      <p:ext uri="{BB962C8B-B14F-4D97-AF65-F5344CB8AC3E}">
        <p14:creationId xmlns:p14="http://schemas.microsoft.com/office/powerpoint/2010/main" val="3930262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88721-475A-86D0-C7E8-58101FE7D4C1}"/>
              </a:ext>
            </a:extLst>
          </p:cNvPr>
          <p:cNvSpPr>
            <a:spLocks noGrp="1"/>
          </p:cNvSpPr>
          <p:nvPr>
            <p:ph type="title"/>
          </p:nvPr>
        </p:nvSpPr>
        <p:spPr/>
        <p:txBody>
          <a:bodyPr/>
          <a:lstStyle/>
          <a:p>
            <a:r>
              <a:rPr lang="en-US" b="1" dirty="0"/>
              <a:t>Achievements of Tanya Mittal</a:t>
            </a:r>
            <a:endParaRPr lang="en-US" dirty="0"/>
          </a:p>
        </p:txBody>
      </p:sp>
      <p:sp>
        <p:nvSpPr>
          <p:cNvPr id="3" name="Content Placeholder 2">
            <a:extLst>
              <a:ext uri="{FF2B5EF4-FFF2-40B4-BE49-F238E27FC236}">
                <a16:creationId xmlns:a16="http://schemas.microsoft.com/office/drawing/2014/main" id="{D686443E-9352-79F4-63CC-7E5EF39AC949}"/>
              </a:ext>
            </a:extLst>
          </p:cNvPr>
          <p:cNvSpPr>
            <a:spLocks noGrp="1"/>
          </p:cNvSpPr>
          <p:nvPr>
            <p:ph idx="1"/>
          </p:nvPr>
        </p:nvSpPr>
        <p:spPr/>
        <p:txBody>
          <a:bodyPr>
            <a:normAutofit lnSpcReduction="10000"/>
          </a:bodyPr>
          <a:lstStyle/>
          <a:p>
            <a:pPr marL="0" indent="0" algn="just">
              <a:buNone/>
            </a:pPr>
            <a:r>
              <a:rPr lang="en-US" sz="2400" dirty="0"/>
              <a:t>Tanya Mittal has earned recognition for her confidence, business mindset, and public influence. Her achievements continue to inspire young creators and entrepreneurs across India.</a:t>
            </a:r>
          </a:p>
          <a:p>
            <a:pPr marL="0" indent="0">
              <a:buNone/>
            </a:pPr>
            <a:r>
              <a:rPr lang="en-US" b="1" dirty="0"/>
              <a:t>Major Achievements:</a:t>
            </a:r>
          </a:p>
          <a:p>
            <a:pPr marL="0" indent="0">
              <a:buNone/>
            </a:pPr>
            <a:r>
              <a:rPr lang="en-US" dirty="0"/>
              <a:t>Beauty pageant recognition</a:t>
            </a:r>
            <a:br>
              <a:rPr lang="en-US" dirty="0"/>
            </a:br>
            <a:r>
              <a:rPr lang="en-US" dirty="0"/>
              <a:t>Successful entrepreneur image</a:t>
            </a:r>
            <a:br>
              <a:rPr lang="en-US" dirty="0"/>
            </a:br>
            <a:r>
              <a:rPr lang="en-US" dirty="0"/>
              <a:t>Motivational speaker popularity</a:t>
            </a:r>
            <a:br>
              <a:rPr lang="en-US" dirty="0"/>
            </a:br>
            <a:r>
              <a:rPr lang="en-US" dirty="0"/>
              <a:t>Strong digital influence</a:t>
            </a:r>
            <a:br>
              <a:rPr lang="en-US" dirty="0"/>
            </a:br>
            <a:r>
              <a:rPr lang="en-US" dirty="0"/>
              <a:t>Youth inspiration icon</a:t>
            </a:r>
          </a:p>
          <a:p>
            <a:pPr marL="0" indent="0" algn="just">
              <a:buNone/>
            </a:pPr>
            <a:r>
              <a:rPr lang="en-US" sz="2400" dirty="0"/>
              <a:t>Her growing reputation continues to increase public curiosity about Tanya Mittal Net Worth and future success.</a:t>
            </a:r>
          </a:p>
        </p:txBody>
      </p:sp>
      <p:sp>
        <p:nvSpPr>
          <p:cNvPr id="4" name="TextBox 3">
            <a:extLst>
              <a:ext uri="{FF2B5EF4-FFF2-40B4-BE49-F238E27FC236}">
                <a16:creationId xmlns:a16="http://schemas.microsoft.com/office/drawing/2014/main" id="{D71240F1-5A33-7D28-E8D8-59BF0BFCBC34}"/>
              </a:ext>
            </a:extLst>
          </p:cNvPr>
          <p:cNvSpPr txBox="1"/>
          <p:nvPr/>
        </p:nvSpPr>
        <p:spPr>
          <a:xfrm>
            <a:off x="1876266" y="6179647"/>
            <a:ext cx="7366571" cy="369332"/>
          </a:xfrm>
          <a:prstGeom prst="rect">
            <a:avLst/>
          </a:prstGeom>
          <a:noFill/>
        </p:spPr>
        <p:txBody>
          <a:bodyPr wrap="square">
            <a:spAutoFit/>
          </a:bodyPr>
          <a:lstStyle/>
          <a:p>
            <a:r>
              <a:rPr lang="en-US" sz="1800" i="0" u="sng" dirty="0">
                <a:solidFill>
                  <a:srgbClr val="1155CC"/>
                </a:solidFill>
                <a:effectLst/>
                <a:latin typeface="Arial" panose="020B0604020202020204" pitchFamily="34" charset="0"/>
                <a:hlinkClick r:id="rId2"/>
              </a:rPr>
              <a:t>https://tradeflock.com/tanya-mittal-net-worth-biography-career-growth/</a:t>
            </a:r>
            <a:endParaRPr lang="en-US" dirty="0"/>
          </a:p>
        </p:txBody>
      </p:sp>
      <p:pic>
        <p:nvPicPr>
          <p:cNvPr id="5" name="Picture 4">
            <a:extLst>
              <a:ext uri="{FF2B5EF4-FFF2-40B4-BE49-F238E27FC236}">
                <a16:creationId xmlns:a16="http://schemas.microsoft.com/office/drawing/2014/main" id="{2749D41A-FC51-7A6E-9A8C-DA5ED58DFEE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12523" y="105249"/>
            <a:ext cx="1140957" cy="521021"/>
          </a:xfrm>
          <a:prstGeom prst="rect">
            <a:avLst/>
          </a:prstGeom>
        </p:spPr>
      </p:pic>
    </p:spTree>
    <p:extLst>
      <p:ext uri="{BB962C8B-B14F-4D97-AF65-F5344CB8AC3E}">
        <p14:creationId xmlns:p14="http://schemas.microsoft.com/office/powerpoint/2010/main" val="3469277171"/>
      </p:ext>
    </p:extLst>
  </p:cSld>
  <p:clrMapOvr>
    <a:masterClrMapping/>
  </p:clrMapOvr>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docProps/app.xml><?xml version="1.0" encoding="utf-8"?>
<Properties xmlns="http://schemas.openxmlformats.org/officeDocument/2006/extended-properties" xmlns:vt="http://schemas.openxmlformats.org/officeDocument/2006/docPropsVTypes">
  <Template>TM03457515[[fn=View]]</Template>
  <TotalTime>23</TotalTime>
  <Words>899</Words>
  <Application>Microsoft Office PowerPoint</Application>
  <PresentationFormat>Widescreen</PresentationFormat>
  <Paragraphs>59</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Century Schoolbook</vt:lpstr>
      <vt:lpstr>Wingdings 2</vt:lpstr>
      <vt:lpstr>View</vt:lpstr>
      <vt:lpstr>Tanya Mittal Net Worth Success Story, Career Journey &amp; Luxury Lifestyle</vt:lpstr>
      <vt:lpstr>Who is Tanya Mittal?</vt:lpstr>
      <vt:lpstr>Tanya Mittal’s Background</vt:lpstr>
      <vt:lpstr>How Tanya Mittal Built Her Career</vt:lpstr>
      <vt:lpstr>Estimated Tanya Mittal Net Worth</vt:lpstr>
      <vt:lpstr>Tanya Mittal’s Digital Presence</vt:lpstr>
      <vt:lpstr>Business Mindset &amp; Growth</vt:lpstr>
      <vt:lpstr>Lifestyle Behind Tanya Mittal Net Worth</vt:lpstr>
      <vt:lpstr>Achievements of Tanya Mittal</vt:lpstr>
      <vt:lpstr>Journey Behind the Success</vt:lpstr>
      <vt:lpstr>Why Young People Follow Tanya Mittal</vt:lpstr>
      <vt:lpstr>Final Thoughts</vt:lpstr>
      <vt:lpstr>Thank You For Watching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Aman Chaudhary</dc:creator>
  <cp:lastModifiedBy>Aman Chaudhary</cp:lastModifiedBy>
  <cp:revision>1</cp:revision>
  <dcterms:created xsi:type="dcterms:W3CDTF">2026-05-08T08:22:35Z</dcterms:created>
  <dcterms:modified xsi:type="dcterms:W3CDTF">2026-05-08T08:45:48Z</dcterms:modified>
</cp:coreProperties>
</file>