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18288000" cy="10287000"/>
  <p:notesSz cx="6858000" cy="9144000"/>
  <p:embeddedFontLst>
    <p:embeddedFont>
      <p:font typeface="Garet Bold" charset="1" panose="00000000000000000000"/>
      <p:regular r:id="rId13"/>
    </p:embeddedFont>
    <p:embeddedFont>
      <p:font typeface="Open Sauce Bold" charset="1" panose="00000800000000000000"/>
      <p:regular r:id="rId14"/>
    </p:embeddedFont>
    <p:embeddedFont>
      <p:font typeface="Open Sauce" charset="1" panose="00000500000000000000"/>
      <p:regular r:id="rId15"/>
    </p:embeddedFont>
    <p:embeddedFont>
      <p:font typeface="Futura" charset="1" panose="020B0502020204020303"/>
      <p:regular r:id="rId16"/>
    </p:embeddedFont>
    <p:embeddedFont>
      <p:font typeface="Futura Bold" charset="1" panose="020B0702020204020203"/>
      <p:regular r:id="rId17"/>
    </p:embeddedFont>
    <p:embeddedFont>
      <p:font typeface="Futura Ultra-Bold" charset="1" panose="020B0802020204020204"/>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7.png" Type="http://schemas.openxmlformats.org/officeDocument/2006/relationships/image"/><Relationship Id="rId6" Target="../media/image12.png" Type="http://schemas.openxmlformats.org/officeDocument/2006/relationships/image"/><Relationship Id="rId7" Target="../media/image1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 Id="rId4"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 Id="rId5"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71A62"/>
        </a:solidFill>
      </p:bgPr>
    </p:bg>
    <p:spTree>
      <p:nvGrpSpPr>
        <p:cNvPr id="1" name=""/>
        <p:cNvGrpSpPr/>
        <p:nvPr/>
      </p:nvGrpSpPr>
      <p:grpSpPr>
        <a:xfrm>
          <a:off x="0" y="0"/>
          <a:ext cx="0" cy="0"/>
          <a:chOff x="0" y="0"/>
          <a:chExt cx="0" cy="0"/>
        </a:xfrm>
      </p:grpSpPr>
      <p:sp>
        <p:nvSpPr>
          <p:cNvPr name="Freeform 2" id="2"/>
          <p:cNvSpPr/>
          <p:nvPr/>
        </p:nvSpPr>
        <p:spPr>
          <a:xfrm flipH="false" flipV="false" rot="0">
            <a:off x="13669108" y="-3348955"/>
            <a:ext cx="13488380" cy="13488380"/>
          </a:xfrm>
          <a:custGeom>
            <a:avLst/>
            <a:gdLst/>
            <a:ahLst/>
            <a:cxnLst/>
            <a:rect r="r" b="b" t="t" l="l"/>
            <a:pathLst>
              <a:path h="13488380" w="13488380">
                <a:moveTo>
                  <a:pt x="0" y="0"/>
                </a:moveTo>
                <a:lnTo>
                  <a:pt x="13488380" y="0"/>
                </a:lnTo>
                <a:lnTo>
                  <a:pt x="13488380" y="13488380"/>
                </a:lnTo>
                <a:lnTo>
                  <a:pt x="0" y="134883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3678633" y="4707618"/>
            <a:ext cx="8476015" cy="8476015"/>
          </a:xfrm>
          <a:custGeom>
            <a:avLst/>
            <a:gdLst/>
            <a:ahLst/>
            <a:cxnLst/>
            <a:rect r="r" b="b" t="t" l="l"/>
            <a:pathLst>
              <a:path h="8476015" w="8476015">
                <a:moveTo>
                  <a:pt x="0" y="0"/>
                </a:moveTo>
                <a:lnTo>
                  <a:pt x="8476015" y="0"/>
                </a:lnTo>
                <a:lnTo>
                  <a:pt x="8476015" y="8476015"/>
                </a:lnTo>
                <a:lnTo>
                  <a:pt x="0" y="84760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53483" y="520857"/>
            <a:ext cx="3066510" cy="1493559"/>
          </a:xfrm>
          <a:custGeom>
            <a:avLst/>
            <a:gdLst/>
            <a:ahLst/>
            <a:cxnLst/>
            <a:rect r="r" b="b" t="t" l="l"/>
            <a:pathLst>
              <a:path h="1493559" w="3066510">
                <a:moveTo>
                  <a:pt x="0" y="0"/>
                </a:moveTo>
                <a:lnTo>
                  <a:pt x="3066510" y="0"/>
                </a:lnTo>
                <a:lnTo>
                  <a:pt x="3066510" y="1493559"/>
                </a:lnTo>
                <a:lnTo>
                  <a:pt x="0" y="1493559"/>
                </a:lnTo>
                <a:lnTo>
                  <a:pt x="0" y="0"/>
                </a:lnTo>
                <a:close/>
              </a:path>
            </a:pathLst>
          </a:custGeom>
          <a:blipFill>
            <a:blip r:embed="rId6"/>
            <a:stretch>
              <a:fillRect l="0" t="0" r="0" b="0"/>
            </a:stretch>
          </a:blipFill>
        </p:spPr>
      </p:sp>
      <p:sp>
        <p:nvSpPr>
          <p:cNvPr name="Freeform 5" id="5"/>
          <p:cNvSpPr/>
          <p:nvPr/>
        </p:nvSpPr>
        <p:spPr>
          <a:xfrm flipH="false" flipV="false" rot="0">
            <a:off x="10575637" y="1750155"/>
            <a:ext cx="7800794" cy="6786691"/>
          </a:xfrm>
          <a:custGeom>
            <a:avLst/>
            <a:gdLst/>
            <a:ahLst/>
            <a:cxnLst/>
            <a:rect r="r" b="b" t="t" l="l"/>
            <a:pathLst>
              <a:path h="6786691" w="7800794">
                <a:moveTo>
                  <a:pt x="0" y="0"/>
                </a:moveTo>
                <a:lnTo>
                  <a:pt x="7800794" y="0"/>
                </a:lnTo>
                <a:lnTo>
                  <a:pt x="7800794" y="6786690"/>
                </a:lnTo>
                <a:lnTo>
                  <a:pt x="0" y="6786690"/>
                </a:lnTo>
                <a:lnTo>
                  <a:pt x="0" y="0"/>
                </a:lnTo>
                <a:close/>
              </a:path>
            </a:pathLst>
          </a:custGeom>
          <a:blipFill>
            <a:blip r:embed="rId7"/>
            <a:stretch>
              <a:fillRect l="0" t="0" r="0" b="0"/>
            </a:stretch>
          </a:blipFill>
        </p:spPr>
      </p:sp>
      <p:sp>
        <p:nvSpPr>
          <p:cNvPr name="TextBox 6" id="6"/>
          <p:cNvSpPr txBox="true"/>
          <p:nvPr/>
        </p:nvSpPr>
        <p:spPr>
          <a:xfrm rot="0">
            <a:off x="770245" y="3877134"/>
            <a:ext cx="9805392" cy="3253399"/>
          </a:xfrm>
          <a:prstGeom prst="rect">
            <a:avLst/>
          </a:prstGeom>
        </p:spPr>
        <p:txBody>
          <a:bodyPr anchor="t" rtlCol="false" tIns="0" lIns="0" bIns="0" rIns="0">
            <a:spAutoFit/>
          </a:bodyPr>
          <a:lstStyle/>
          <a:p>
            <a:pPr algn="l" marL="0" indent="0" lvl="0">
              <a:lnSpc>
                <a:spcPts val="8562"/>
              </a:lnSpc>
            </a:pPr>
            <a:r>
              <a:rPr lang="en-US" b="true" sz="7510" spc="-112">
                <a:solidFill>
                  <a:srgbClr val="FFFFFF"/>
                </a:solidFill>
                <a:latin typeface="Garet Bold"/>
                <a:ea typeface="Garet Bold"/>
                <a:cs typeface="Garet Bold"/>
                <a:sym typeface="Garet Bold"/>
              </a:rPr>
              <a:t>Why Java Full Stack Training in Noida is Your Next Big Move</a:t>
            </a:r>
          </a:p>
        </p:txBody>
      </p:sp>
      <p:grpSp>
        <p:nvGrpSpPr>
          <p:cNvPr name="Group 7" id="7"/>
          <p:cNvGrpSpPr/>
          <p:nvPr/>
        </p:nvGrpSpPr>
        <p:grpSpPr>
          <a:xfrm rot="0">
            <a:off x="553483" y="8945625"/>
            <a:ext cx="4915832" cy="726056"/>
            <a:chOff x="0" y="0"/>
            <a:chExt cx="6554442" cy="968075"/>
          </a:xfrm>
        </p:grpSpPr>
        <p:sp>
          <p:nvSpPr>
            <p:cNvPr name="TextBox 8" id="8"/>
            <p:cNvSpPr txBox="true"/>
            <p:nvPr/>
          </p:nvSpPr>
          <p:spPr>
            <a:xfrm rot="0">
              <a:off x="0" y="455884"/>
              <a:ext cx="6554442" cy="512191"/>
            </a:xfrm>
            <a:prstGeom prst="rect">
              <a:avLst/>
            </a:prstGeom>
          </p:spPr>
          <p:txBody>
            <a:bodyPr anchor="t" rtlCol="false" tIns="0" lIns="0" bIns="0" rIns="0">
              <a:spAutoFit/>
            </a:bodyPr>
            <a:lstStyle/>
            <a:p>
              <a:pPr algn="just" marL="0" indent="0" lvl="0">
                <a:lnSpc>
                  <a:spcPts val="2964"/>
                </a:lnSpc>
                <a:spcBef>
                  <a:spcPct val="0"/>
                </a:spcBef>
              </a:pPr>
              <a:r>
                <a:rPr lang="en-US" b="true" sz="2600">
                  <a:solidFill>
                    <a:srgbClr val="FFFFFF"/>
                  </a:solidFill>
                  <a:latin typeface="Garet Bold"/>
                  <a:ea typeface="Garet Bold"/>
                  <a:cs typeface="Garet Bold"/>
                  <a:sym typeface="Garet Bold"/>
                </a:rPr>
                <a:t>www.cetpainfotech.com</a:t>
              </a:r>
            </a:p>
          </p:txBody>
        </p:sp>
        <p:sp>
          <p:nvSpPr>
            <p:cNvPr name="TextBox 9" id="9"/>
            <p:cNvSpPr txBox="true"/>
            <p:nvPr/>
          </p:nvSpPr>
          <p:spPr>
            <a:xfrm rot="0">
              <a:off x="0" y="0"/>
              <a:ext cx="6554442" cy="362204"/>
            </a:xfrm>
            <a:prstGeom prst="rect">
              <a:avLst/>
            </a:prstGeom>
          </p:spPr>
          <p:txBody>
            <a:bodyPr anchor="t" rtlCol="false" tIns="0" lIns="0" bIns="0" rIns="0">
              <a:spAutoFit/>
            </a:bodyPr>
            <a:lstStyle/>
            <a:p>
              <a:pPr algn="just" marL="0" indent="0" lvl="0">
                <a:lnSpc>
                  <a:spcPts val="2195"/>
                </a:lnSpc>
                <a:spcBef>
                  <a:spcPct val="0"/>
                </a:spcBef>
              </a:pPr>
              <a:r>
                <a:rPr lang="en-US" b="true" sz="1799" spc="17">
                  <a:solidFill>
                    <a:srgbClr val="8167FF"/>
                  </a:solidFill>
                  <a:latin typeface="Open Sauce Bold"/>
                  <a:ea typeface="Open Sauce Bold"/>
                  <a:cs typeface="Open Sauce Bold"/>
                  <a:sym typeface="Open Sauce Bold"/>
                </a:rPr>
                <a:t>Saniya Shama</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235857" y="8307816"/>
            <a:ext cx="9379857" cy="2835220"/>
            <a:chOff x="0" y="0"/>
            <a:chExt cx="9067301" cy="2740745"/>
          </a:xfrm>
        </p:grpSpPr>
        <p:sp>
          <p:nvSpPr>
            <p:cNvPr name="Freeform 3" id="3"/>
            <p:cNvSpPr/>
            <p:nvPr/>
          </p:nvSpPr>
          <p:spPr>
            <a:xfrm flipH="false" flipV="false" rot="0">
              <a:off x="0" y="0"/>
              <a:ext cx="9067301" cy="2740745"/>
            </a:xfrm>
            <a:custGeom>
              <a:avLst/>
              <a:gdLst/>
              <a:ahLst/>
              <a:cxnLst/>
              <a:rect r="r" b="b" t="t" l="l"/>
              <a:pathLst>
                <a:path h="2740745" w="9067301">
                  <a:moveTo>
                    <a:pt x="9067301" y="2740745"/>
                  </a:moveTo>
                  <a:lnTo>
                    <a:pt x="1124331" y="2740745"/>
                  </a:lnTo>
                  <a:cubicBezTo>
                    <a:pt x="503428" y="2740745"/>
                    <a:pt x="0" y="2237317"/>
                    <a:pt x="0" y="1616414"/>
                  </a:cubicBezTo>
                  <a:lnTo>
                    <a:pt x="0" y="0"/>
                  </a:lnTo>
                  <a:lnTo>
                    <a:pt x="7942969" y="0"/>
                  </a:lnTo>
                  <a:cubicBezTo>
                    <a:pt x="8564000" y="0"/>
                    <a:pt x="9067301" y="503428"/>
                    <a:pt x="9067301" y="1124331"/>
                  </a:cubicBezTo>
                  <a:lnTo>
                    <a:pt x="9067301" y="2740745"/>
                  </a:lnTo>
                  <a:close/>
                </a:path>
              </a:pathLst>
            </a:custGeom>
            <a:solidFill>
              <a:srgbClr val="8167FF"/>
            </a:solidFill>
          </p:spPr>
        </p:sp>
      </p:grpSp>
      <p:grpSp>
        <p:nvGrpSpPr>
          <p:cNvPr name="Group 4" id="4"/>
          <p:cNvGrpSpPr/>
          <p:nvPr/>
        </p:nvGrpSpPr>
        <p:grpSpPr>
          <a:xfrm rot="0">
            <a:off x="9144000" y="-985748"/>
            <a:ext cx="9379857" cy="2835220"/>
            <a:chOff x="0" y="0"/>
            <a:chExt cx="9067301" cy="2740745"/>
          </a:xfrm>
        </p:grpSpPr>
        <p:sp>
          <p:nvSpPr>
            <p:cNvPr name="Freeform 5" id="5"/>
            <p:cNvSpPr/>
            <p:nvPr/>
          </p:nvSpPr>
          <p:spPr>
            <a:xfrm flipH="false" flipV="false" rot="0">
              <a:off x="0" y="0"/>
              <a:ext cx="9067301" cy="2740745"/>
            </a:xfrm>
            <a:custGeom>
              <a:avLst/>
              <a:gdLst/>
              <a:ahLst/>
              <a:cxnLst/>
              <a:rect r="r" b="b" t="t" l="l"/>
              <a:pathLst>
                <a:path h="2740745" w="9067301">
                  <a:moveTo>
                    <a:pt x="9067301" y="2740745"/>
                  </a:moveTo>
                  <a:lnTo>
                    <a:pt x="1124331" y="2740745"/>
                  </a:lnTo>
                  <a:cubicBezTo>
                    <a:pt x="503428" y="2740745"/>
                    <a:pt x="0" y="2237317"/>
                    <a:pt x="0" y="1616414"/>
                  </a:cubicBezTo>
                  <a:lnTo>
                    <a:pt x="0" y="0"/>
                  </a:lnTo>
                  <a:lnTo>
                    <a:pt x="7942969" y="0"/>
                  </a:lnTo>
                  <a:cubicBezTo>
                    <a:pt x="8564000" y="0"/>
                    <a:pt x="9067301" y="503428"/>
                    <a:pt x="9067301" y="1124331"/>
                  </a:cubicBezTo>
                  <a:lnTo>
                    <a:pt x="9067301" y="2740745"/>
                  </a:lnTo>
                  <a:close/>
                </a:path>
              </a:pathLst>
            </a:custGeom>
            <a:solidFill>
              <a:srgbClr val="FDDC68"/>
            </a:solidFill>
          </p:spPr>
        </p:sp>
      </p:grpSp>
      <p:graphicFrame>
        <p:nvGraphicFramePr>
          <p:cNvPr name="Table 6" id="6"/>
          <p:cNvGraphicFramePr>
            <a:graphicFrameLocks noGrp="true"/>
          </p:cNvGraphicFramePr>
          <p:nvPr/>
        </p:nvGraphicFramePr>
        <p:xfrm>
          <a:off x="9942752" y="3000467"/>
          <a:ext cx="7141918" cy="9058275"/>
        </p:xfrm>
        <a:graphic>
          <a:graphicData uri="http://schemas.openxmlformats.org/drawingml/2006/table">
            <a:tbl>
              <a:tblPr/>
              <a:tblGrid>
                <a:gridCol w="6188411"/>
                <a:gridCol w="953506"/>
              </a:tblGrid>
              <a:tr h="1628775">
                <a:tc>
                  <a:txBody>
                    <a:bodyPr anchor="t" rtlCol="false"/>
                    <a:lstStyle/>
                    <a:p>
                      <a:pPr algn="l">
                        <a:lnSpc>
                          <a:spcPts val="3791"/>
                        </a:lnSpc>
                        <a:defRPr/>
                      </a:pPr>
                      <a:r>
                        <a:rPr lang="en-US" sz="2399" spc="23">
                          <a:solidFill>
                            <a:srgbClr val="271A62"/>
                          </a:solidFill>
                          <a:latin typeface="Open Sauce"/>
                          <a:ea typeface="Open Sauce"/>
                          <a:cs typeface="Open Sauce"/>
                          <a:sym typeface="Open Sauce"/>
                        </a:rPr>
                        <a:t>Mastering the 'Full Stack' Advantage in Noida</a:t>
                      </a:r>
                      <a:endParaRPr lang="en-US" sz="1100"/>
                    </a:p>
                    <a:p>
                      <a:pPr algn="l">
                        <a:lnSpc>
                          <a:spcPts val="3791"/>
                        </a:lnSpc>
                      </a:pPr>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c>
                  <a:txBody>
                    <a:bodyPr anchor="t" rtlCol="false"/>
                    <a:lstStyle/>
                    <a:p>
                      <a:pPr algn="r">
                        <a:lnSpc>
                          <a:spcPts val="4199"/>
                        </a:lnSpc>
                        <a:defRPr/>
                      </a:pPr>
                      <a:r>
                        <a:rPr lang="en-US" b="true" sz="2999" spc="59">
                          <a:solidFill>
                            <a:srgbClr val="8167FF"/>
                          </a:solidFill>
                          <a:latin typeface="Garet Bold"/>
                          <a:ea typeface="Garet Bold"/>
                          <a:cs typeface="Garet Bold"/>
                          <a:sym typeface="Garet Bold"/>
                        </a:rPr>
                        <a:t>03</a:t>
                      </a:r>
                      <a:endParaRPr lang="en-US" sz="1100"/>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1628775">
                <a:tc>
                  <a:txBody>
                    <a:bodyPr anchor="t" rtlCol="false"/>
                    <a:lstStyle/>
                    <a:p>
                      <a:pPr algn="l">
                        <a:lnSpc>
                          <a:spcPts val="3791"/>
                        </a:lnSpc>
                        <a:defRPr/>
                      </a:pPr>
                      <a:r>
                        <a:rPr lang="en-US" sz="2399" spc="23">
                          <a:solidFill>
                            <a:srgbClr val="271A62"/>
                          </a:solidFill>
                          <a:latin typeface="Open Sauce"/>
                          <a:ea typeface="Open Sauce"/>
                          <a:cs typeface="Open Sauce"/>
                          <a:sym typeface="Open Sauce"/>
                        </a:rPr>
                        <a:t>The Core Curriculum: More Than Just Code</a:t>
                      </a:r>
                      <a:endParaRPr lang="en-US" sz="1100"/>
                    </a:p>
                    <a:p>
                      <a:pPr algn="l">
                        <a:lnSpc>
                          <a:spcPts val="3791"/>
                        </a:lnSpc>
                      </a:pPr>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c>
                  <a:txBody>
                    <a:bodyPr anchor="t" rtlCol="false"/>
                    <a:lstStyle/>
                    <a:p>
                      <a:pPr algn="r">
                        <a:lnSpc>
                          <a:spcPts val="4199"/>
                        </a:lnSpc>
                        <a:defRPr/>
                      </a:pPr>
                      <a:r>
                        <a:rPr lang="en-US" b="true" sz="2999" spc="59">
                          <a:solidFill>
                            <a:srgbClr val="8167FF"/>
                          </a:solidFill>
                          <a:latin typeface="Garet Bold"/>
                          <a:ea typeface="Garet Bold"/>
                          <a:cs typeface="Garet Bold"/>
                          <a:sym typeface="Garet Bold"/>
                        </a:rPr>
                        <a:t>04</a:t>
                      </a:r>
                      <a:endParaRPr lang="en-US" sz="1100"/>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1628775">
                <a:tc>
                  <a:txBody>
                    <a:bodyPr anchor="t" rtlCol="false"/>
                    <a:lstStyle/>
                    <a:p>
                      <a:pPr algn="l">
                        <a:lnSpc>
                          <a:spcPts val="3791"/>
                        </a:lnSpc>
                        <a:defRPr/>
                      </a:pPr>
                      <a:r>
                        <a:rPr lang="en-US" sz="2399" spc="23">
                          <a:solidFill>
                            <a:srgbClr val="271A62"/>
                          </a:solidFill>
                          <a:latin typeface="Open Sauce"/>
                          <a:ea typeface="Open Sauce"/>
                          <a:cs typeface="Open Sauce"/>
                          <a:sym typeface="Open Sauce"/>
                        </a:rPr>
                        <a:t>Choosing the Right Training: Noida vs. Delhi Options</a:t>
                      </a:r>
                      <a:endParaRPr lang="en-US" sz="1100"/>
                    </a:p>
                    <a:p>
                      <a:pPr algn="l">
                        <a:lnSpc>
                          <a:spcPts val="3791"/>
                        </a:lnSpc>
                      </a:pPr>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c>
                  <a:txBody>
                    <a:bodyPr anchor="t" rtlCol="false"/>
                    <a:lstStyle/>
                    <a:p>
                      <a:pPr algn="r">
                        <a:lnSpc>
                          <a:spcPts val="4199"/>
                        </a:lnSpc>
                        <a:defRPr/>
                      </a:pPr>
                      <a:r>
                        <a:rPr lang="en-US" b="true" sz="2999" spc="59">
                          <a:solidFill>
                            <a:srgbClr val="8167FF"/>
                          </a:solidFill>
                          <a:latin typeface="Garet Bold"/>
                          <a:ea typeface="Garet Bold"/>
                          <a:cs typeface="Garet Bold"/>
                          <a:sym typeface="Garet Bold"/>
                        </a:rPr>
                        <a:t>05</a:t>
                      </a:r>
                      <a:endParaRPr lang="en-US" sz="1100"/>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1628775">
                <a:tc>
                  <a:txBody>
                    <a:bodyPr anchor="t" rtlCol="false"/>
                    <a:lstStyle/>
                    <a:p>
                      <a:pPr algn="l">
                        <a:lnSpc>
                          <a:spcPts val="3791"/>
                        </a:lnSpc>
                        <a:defRPr/>
                      </a:pPr>
                      <a:r>
                        <a:rPr lang="en-US" sz="2399" spc="23">
                          <a:solidFill>
                            <a:srgbClr val="271A62"/>
                          </a:solidFill>
                          <a:latin typeface="Open Sauce"/>
                          <a:ea typeface="Open Sauce"/>
                          <a:cs typeface="Open Sauce"/>
                          <a:sym typeface="Open Sauce"/>
                        </a:rPr>
                        <a:t>The Value of Java Full Stack Certification</a:t>
                      </a:r>
                      <a:endParaRPr lang="en-US" sz="1100"/>
                    </a:p>
                    <a:p>
                      <a:pPr algn="l">
                        <a:lnSpc>
                          <a:spcPts val="3791"/>
                        </a:lnSpc>
                      </a:pPr>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c>
                  <a:txBody>
                    <a:bodyPr anchor="t" rtlCol="false"/>
                    <a:lstStyle/>
                    <a:p>
                      <a:pPr algn="r">
                        <a:lnSpc>
                          <a:spcPts val="4199"/>
                        </a:lnSpc>
                        <a:defRPr/>
                      </a:pPr>
                      <a:r>
                        <a:rPr lang="en-US" b="true" sz="2999" spc="59">
                          <a:solidFill>
                            <a:srgbClr val="8167FF"/>
                          </a:solidFill>
                          <a:latin typeface="Garet Bold"/>
                          <a:ea typeface="Garet Bold"/>
                          <a:cs typeface="Garet Bold"/>
                          <a:sym typeface="Garet Bold"/>
                        </a:rPr>
                        <a:t>06</a:t>
                      </a:r>
                      <a:endParaRPr lang="en-US" sz="1100"/>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847725">
                <a:tc>
                  <a:txBody>
                    <a:bodyPr anchor="t" rtlCol="false"/>
                    <a:lstStyle/>
                    <a:p>
                      <a:pPr algn="l">
                        <a:lnSpc>
                          <a:spcPts val="3791"/>
                        </a:lnSpc>
                        <a:defRPr/>
                      </a:pPr>
                      <a:endParaRPr lang="en-US" sz="1100"/>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c>
                  <a:txBody>
                    <a:bodyPr anchor="t" rtlCol="false"/>
                    <a:lstStyle/>
                    <a:p>
                      <a:pPr algn="r">
                        <a:lnSpc>
                          <a:spcPts val="4199"/>
                        </a:lnSpc>
                        <a:defRPr/>
                      </a:pPr>
                      <a:endParaRPr lang="en-US" sz="1100"/>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847725">
                <a:tc>
                  <a:txBody>
                    <a:bodyPr anchor="t" rtlCol="false"/>
                    <a:lstStyle/>
                    <a:p>
                      <a:pPr algn="l">
                        <a:lnSpc>
                          <a:spcPts val="3791"/>
                        </a:lnSpc>
                        <a:defRPr/>
                      </a:pPr>
                      <a:r>
                        <a:rPr lang="en-US" sz="2399" spc="23">
                          <a:solidFill>
                            <a:srgbClr val="271A62"/>
                          </a:solidFill>
                          <a:latin typeface="Open Sauce"/>
                          <a:ea typeface="Open Sauce"/>
                          <a:cs typeface="Open Sauce"/>
                          <a:sym typeface="Open Sauce"/>
                        </a:rPr>
                        <a:t>Proposed Budget</a:t>
                      </a:r>
                      <a:endParaRPr lang="en-US" sz="1100"/>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c>
                  <a:txBody>
                    <a:bodyPr anchor="t" rtlCol="false"/>
                    <a:lstStyle/>
                    <a:p>
                      <a:pPr algn="r">
                        <a:lnSpc>
                          <a:spcPts val="4199"/>
                        </a:lnSpc>
                        <a:defRPr/>
                      </a:pPr>
                      <a:r>
                        <a:rPr lang="en-US" b="true" sz="2999" spc="59">
                          <a:solidFill>
                            <a:srgbClr val="8167FF"/>
                          </a:solidFill>
                          <a:latin typeface="Garet Bold"/>
                          <a:ea typeface="Garet Bold"/>
                          <a:cs typeface="Garet Bold"/>
                          <a:sym typeface="Garet Bold"/>
                        </a:rPr>
                        <a:t>09</a:t>
                      </a:r>
                      <a:endParaRPr lang="en-US" sz="1100"/>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r h="847725">
                <a:tc>
                  <a:txBody>
                    <a:bodyPr anchor="t" rtlCol="false"/>
                    <a:lstStyle/>
                    <a:p>
                      <a:pPr algn="l">
                        <a:lnSpc>
                          <a:spcPts val="3791"/>
                        </a:lnSpc>
                        <a:defRPr/>
                      </a:pPr>
                      <a:r>
                        <a:rPr lang="en-US" sz="2399" spc="23">
                          <a:solidFill>
                            <a:srgbClr val="271A62"/>
                          </a:solidFill>
                          <a:latin typeface="Open Sauce"/>
                          <a:ea typeface="Open Sauce"/>
                          <a:cs typeface="Open Sauce"/>
                          <a:sym typeface="Open Sauce"/>
                        </a:rPr>
                        <a:t>Contact Information</a:t>
                      </a:r>
                      <a:endParaRPr lang="en-US" sz="1100"/>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c>
                  <a:txBody>
                    <a:bodyPr anchor="t" rtlCol="false"/>
                    <a:lstStyle/>
                    <a:p>
                      <a:pPr algn="r">
                        <a:lnSpc>
                          <a:spcPts val="4199"/>
                        </a:lnSpc>
                        <a:defRPr/>
                      </a:pPr>
                      <a:r>
                        <a:rPr lang="en-US" b="true" sz="2999" spc="59">
                          <a:solidFill>
                            <a:srgbClr val="8167FF"/>
                          </a:solidFill>
                          <a:latin typeface="Garet Bold"/>
                          <a:ea typeface="Garet Bold"/>
                          <a:cs typeface="Garet Bold"/>
                          <a:sym typeface="Garet Bold"/>
                        </a:rPr>
                        <a:t>11</a:t>
                      </a:r>
                      <a:endParaRPr lang="en-US" sz="1100"/>
                    </a:p>
                  </a:txBody>
                  <a:tcPr marL="114300" marR="114300" marT="114300" marB="114300" anchor="ctr">
                    <a:lnL cmpd="sng" algn="ctr" cap="flat" w="0">
                      <a:solidFill>
                        <a:srgbClr val="000000"/>
                      </a:solidFill>
                      <a:prstDash val="solid"/>
                      <a:round/>
                      <a:headEnd type="none" w="med" len="med"/>
                      <a:tailEnd type="none" w="med" len="med"/>
                    </a:lnL>
                    <a:lnR cmpd="sng" algn="ctr" cap="flat" w="0">
                      <a:solidFill>
                        <a:srgbClr val="000000"/>
                      </a:solidFill>
                      <a:prstDash val="solid"/>
                      <a:round/>
                      <a:headEnd type="none" w="med" len="med"/>
                      <a:tailEnd type="none" w="med" len="med"/>
                    </a:lnR>
                    <a:lnT cmpd="sng" algn="ctr" cap="flat" w="0">
                      <a:solidFill>
                        <a:srgbClr val="000000"/>
                      </a:solidFill>
                      <a:prstDash val="solid"/>
                      <a:round/>
                      <a:headEnd type="none" w="med" len="med"/>
                      <a:tailEnd type="none" w="med" len="med"/>
                    </a:lnT>
                    <a:lnB cmpd="sng" algn="ctr" cap="flat" w="0">
                      <a:solidFill>
                        <a:srgbClr val="000000"/>
                      </a:solidFill>
                      <a:prstDash val="solid"/>
                      <a:round/>
                      <a:headEnd type="none" w="med" len="med"/>
                      <a:tailEnd type="none" w="med" len="med"/>
                    </a:lnB>
                  </a:tcPr>
                </a:tc>
              </a:tr>
            </a:tbl>
          </a:graphicData>
        </a:graphic>
      </p:graphicFrame>
      <p:sp>
        <p:nvSpPr>
          <p:cNvPr name="Freeform 7" id="7"/>
          <p:cNvSpPr/>
          <p:nvPr/>
        </p:nvSpPr>
        <p:spPr>
          <a:xfrm flipH="false" flipV="false" rot="0">
            <a:off x="320100" y="431862"/>
            <a:ext cx="3938294" cy="1716440"/>
          </a:xfrm>
          <a:custGeom>
            <a:avLst/>
            <a:gdLst/>
            <a:ahLst/>
            <a:cxnLst/>
            <a:rect r="r" b="b" t="t" l="l"/>
            <a:pathLst>
              <a:path h="1716440" w="3938294">
                <a:moveTo>
                  <a:pt x="0" y="0"/>
                </a:moveTo>
                <a:lnTo>
                  <a:pt x="3938294" y="0"/>
                </a:lnTo>
                <a:lnTo>
                  <a:pt x="3938294" y="1716439"/>
                </a:lnTo>
                <a:lnTo>
                  <a:pt x="0" y="1716439"/>
                </a:lnTo>
                <a:lnTo>
                  <a:pt x="0" y="0"/>
                </a:lnTo>
                <a:close/>
              </a:path>
            </a:pathLst>
          </a:custGeom>
          <a:blipFill>
            <a:blip r:embed="rId2"/>
            <a:stretch>
              <a:fillRect l="0" t="0" r="0" b="0"/>
            </a:stretch>
          </a:blipFill>
        </p:spPr>
      </p:sp>
      <p:sp>
        <p:nvSpPr>
          <p:cNvPr name="TextBox 8" id="8"/>
          <p:cNvSpPr txBox="true"/>
          <p:nvPr/>
        </p:nvSpPr>
        <p:spPr>
          <a:xfrm rot="0">
            <a:off x="1584494" y="4008859"/>
            <a:ext cx="4453273" cy="2438400"/>
          </a:xfrm>
          <a:prstGeom prst="rect">
            <a:avLst/>
          </a:prstGeom>
        </p:spPr>
        <p:txBody>
          <a:bodyPr anchor="t" rtlCol="false" tIns="0" lIns="0" bIns="0" rIns="0">
            <a:spAutoFit/>
          </a:bodyPr>
          <a:lstStyle/>
          <a:p>
            <a:pPr algn="l" marL="0" indent="0" lvl="0">
              <a:lnSpc>
                <a:spcPts val="9600"/>
              </a:lnSpc>
            </a:pPr>
            <a:r>
              <a:rPr lang="en-US" b="true" sz="8000" spc="-160">
                <a:solidFill>
                  <a:srgbClr val="271A62"/>
                </a:solidFill>
                <a:latin typeface="Garet Bold"/>
                <a:ea typeface="Garet Bold"/>
                <a:cs typeface="Garet Bold"/>
                <a:sym typeface="Garet Bold"/>
              </a:rPr>
              <a:t>Table of Content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258300"/>
            <a:ext cx="18288000" cy="1028700"/>
            <a:chOff x="0" y="0"/>
            <a:chExt cx="4816593" cy="270933"/>
          </a:xfrm>
        </p:grpSpPr>
        <p:sp>
          <p:nvSpPr>
            <p:cNvPr name="Freeform 3" id="3"/>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close/>
                </a:path>
              </a:pathLst>
            </a:custGeom>
            <a:solidFill>
              <a:srgbClr val="271A62"/>
            </a:solidFill>
          </p:spPr>
        </p:sp>
        <p:sp>
          <p:nvSpPr>
            <p:cNvPr name="TextBox 4" id="4"/>
            <p:cNvSpPr txBox="true"/>
            <p:nvPr/>
          </p:nvSpPr>
          <p:spPr>
            <a:xfrm>
              <a:off x="0" y="-28575"/>
              <a:ext cx="4816593" cy="299508"/>
            </a:xfrm>
            <a:prstGeom prst="rect">
              <a:avLst/>
            </a:prstGeom>
          </p:spPr>
          <p:txBody>
            <a:bodyPr anchor="ctr" rtlCol="false" tIns="254000" lIns="254000" bIns="254000" rIns="254000"/>
            <a:lstStyle/>
            <a:p>
              <a:pPr algn="r">
                <a:lnSpc>
                  <a:spcPts val="2100"/>
                </a:lnSpc>
              </a:pPr>
              <a:r>
                <a:rPr lang="en-US" sz="1500" u="sng">
                  <a:solidFill>
                    <a:srgbClr val="FFFFFF"/>
                  </a:solidFill>
                  <a:latin typeface="Open Sauce"/>
                  <a:ea typeface="Open Sauce"/>
                  <a:cs typeface="Open Sauce"/>
                  <a:sym typeface="Open Sauce"/>
                </a:rPr>
                <a:t>BACK TO AGENDA</a:t>
              </a:r>
              <a:r>
                <a:rPr lang="en-US" sz="1500">
                  <a:solidFill>
                    <a:srgbClr val="FFFFFF"/>
                  </a:solidFill>
                  <a:latin typeface="Open Sauce"/>
                  <a:ea typeface="Open Sauce"/>
                  <a:cs typeface="Open Sauce"/>
                  <a:sym typeface="Open Sauce"/>
                </a:rPr>
                <a:t>       </a:t>
              </a:r>
            </a:p>
          </p:txBody>
        </p:sp>
      </p:grpSp>
      <p:grpSp>
        <p:nvGrpSpPr>
          <p:cNvPr name="Group 5" id="5"/>
          <p:cNvGrpSpPr/>
          <p:nvPr/>
        </p:nvGrpSpPr>
        <p:grpSpPr>
          <a:xfrm rot="0">
            <a:off x="0" y="1028700"/>
            <a:ext cx="8229600" cy="8229600"/>
            <a:chOff x="0" y="0"/>
            <a:chExt cx="3282950" cy="3282950"/>
          </a:xfrm>
        </p:grpSpPr>
        <p:sp>
          <p:nvSpPr>
            <p:cNvPr name="Freeform 6" id="6"/>
            <p:cNvSpPr/>
            <p:nvPr/>
          </p:nvSpPr>
          <p:spPr>
            <a:xfrm flipH="false" flipV="false" rot="0">
              <a:off x="0" y="0"/>
              <a:ext cx="3282950" cy="3282950"/>
            </a:xfrm>
            <a:custGeom>
              <a:avLst/>
              <a:gdLst/>
              <a:ahLst/>
              <a:cxnLst/>
              <a:rect r="r" b="b" t="t" l="l"/>
              <a:pathLst>
                <a:path h="3282950" w="3282950">
                  <a:moveTo>
                    <a:pt x="0" y="0"/>
                  </a:moveTo>
                  <a:lnTo>
                    <a:pt x="2532380" y="0"/>
                  </a:lnTo>
                  <a:cubicBezTo>
                    <a:pt x="2946400" y="0"/>
                    <a:pt x="3282950" y="336550"/>
                    <a:pt x="3282950" y="750570"/>
                  </a:cubicBezTo>
                  <a:lnTo>
                    <a:pt x="3282950" y="3282950"/>
                  </a:lnTo>
                  <a:lnTo>
                    <a:pt x="0" y="3282950"/>
                  </a:lnTo>
                  <a:lnTo>
                    <a:pt x="0" y="0"/>
                  </a:lnTo>
                  <a:close/>
                </a:path>
              </a:pathLst>
            </a:custGeom>
            <a:blipFill>
              <a:blip r:embed="rId2"/>
              <a:stretch>
                <a:fillRect l="-51209" t="-11530" r="-32981" b="-11263"/>
              </a:stretch>
            </a:blipFill>
          </p:spPr>
        </p:sp>
      </p:grpSp>
      <p:grpSp>
        <p:nvGrpSpPr>
          <p:cNvPr name="Group 7" id="7"/>
          <p:cNvGrpSpPr/>
          <p:nvPr/>
        </p:nvGrpSpPr>
        <p:grpSpPr>
          <a:xfrm rot="0">
            <a:off x="13974898" y="-1102951"/>
            <a:ext cx="5400254" cy="2346957"/>
            <a:chOff x="0" y="0"/>
            <a:chExt cx="6306345" cy="2740745"/>
          </a:xfrm>
        </p:grpSpPr>
        <p:sp>
          <p:nvSpPr>
            <p:cNvPr name="Freeform 8" id="8"/>
            <p:cNvSpPr/>
            <p:nvPr/>
          </p:nvSpPr>
          <p:spPr>
            <a:xfrm flipH="false" flipV="false" rot="0">
              <a:off x="0" y="0"/>
              <a:ext cx="6306345" cy="2740745"/>
            </a:xfrm>
            <a:custGeom>
              <a:avLst/>
              <a:gdLst/>
              <a:ahLst/>
              <a:cxnLst/>
              <a:rect r="r" b="b" t="t" l="l"/>
              <a:pathLst>
                <a:path h="2740745" w="6306345">
                  <a:moveTo>
                    <a:pt x="6306345" y="2740745"/>
                  </a:moveTo>
                  <a:lnTo>
                    <a:pt x="1124331" y="2740745"/>
                  </a:lnTo>
                  <a:cubicBezTo>
                    <a:pt x="503428" y="2740745"/>
                    <a:pt x="0" y="2237317"/>
                    <a:pt x="0" y="1616414"/>
                  </a:cubicBezTo>
                  <a:lnTo>
                    <a:pt x="0" y="0"/>
                  </a:lnTo>
                  <a:lnTo>
                    <a:pt x="5182014" y="0"/>
                  </a:lnTo>
                  <a:cubicBezTo>
                    <a:pt x="5803044" y="0"/>
                    <a:pt x="6306345" y="503428"/>
                    <a:pt x="6306345" y="1124331"/>
                  </a:cubicBezTo>
                  <a:lnTo>
                    <a:pt x="6306345" y="2740745"/>
                  </a:lnTo>
                  <a:close/>
                </a:path>
              </a:pathLst>
            </a:custGeom>
            <a:solidFill>
              <a:srgbClr val="FDDC68"/>
            </a:solidFill>
          </p:spPr>
        </p:sp>
      </p:grpSp>
      <p:grpSp>
        <p:nvGrpSpPr>
          <p:cNvPr name="Group 9" id="9"/>
          <p:cNvGrpSpPr/>
          <p:nvPr/>
        </p:nvGrpSpPr>
        <p:grpSpPr>
          <a:xfrm rot="0">
            <a:off x="9731033" y="2956412"/>
            <a:ext cx="7923041" cy="6043087"/>
            <a:chOff x="0" y="0"/>
            <a:chExt cx="10564055" cy="8057449"/>
          </a:xfrm>
        </p:grpSpPr>
        <p:sp>
          <p:nvSpPr>
            <p:cNvPr name="TextBox 10" id="10"/>
            <p:cNvSpPr txBox="true"/>
            <p:nvPr/>
          </p:nvSpPr>
          <p:spPr>
            <a:xfrm rot="0">
              <a:off x="0" y="4458481"/>
              <a:ext cx="10564055" cy="3598968"/>
            </a:xfrm>
            <a:prstGeom prst="rect">
              <a:avLst/>
            </a:prstGeom>
          </p:spPr>
          <p:txBody>
            <a:bodyPr anchor="t" rtlCol="false" tIns="0" lIns="0" bIns="0" rIns="0">
              <a:spAutoFit/>
            </a:bodyPr>
            <a:lstStyle/>
            <a:p>
              <a:pPr algn="l">
                <a:lnSpc>
                  <a:spcPts val="3080"/>
                </a:lnSpc>
              </a:pPr>
              <a:r>
                <a:rPr lang="en-US" sz="2200">
                  <a:solidFill>
                    <a:srgbClr val="271A62"/>
                  </a:solidFill>
                  <a:latin typeface="Open Sauce"/>
                  <a:ea typeface="Open Sauce"/>
                  <a:cs typeface="Open Sauce"/>
                  <a:sym typeface="Open Sauce"/>
                </a:rPr>
                <a:t>Noida, as a key part of the Delhi-NCR tech hub, is home to countless startups and established MNCs. This creates a high, persistent demand for full stack developers. A Java full stack course in Noida provides a deep dive into the end-to-end development process using one of the most reliable enterprise programming languages: Java.</a:t>
              </a:r>
            </a:p>
            <a:p>
              <a:pPr algn="l">
                <a:lnSpc>
                  <a:spcPts val="3080"/>
                </a:lnSpc>
              </a:pPr>
            </a:p>
          </p:txBody>
        </p:sp>
        <p:sp>
          <p:nvSpPr>
            <p:cNvPr name="TextBox 11" id="11"/>
            <p:cNvSpPr txBox="true"/>
            <p:nvPr/>
          </p:nvSpPr>
          <p:spPr>
            <a:xfrm rot="0">
              <a:off x="0" y="0"/>
              <a:ext cx="10564055" cy="3810000"/>
            </a:xfrm>
            <a:prstGeom prst="rect">
              <a:avLst/>
            </a:prstGeom>
          </p:spPr>
          <p:txBody>
            <a:bodyPr anchor="t" rtlCol="false" tIns="0" lIns="0" bIns="0" rIns="0">
              <a:spAutoFit/>
            </a:bodyPr>
            <a:lstStyle/>
            <a:p>
              <a:pPr algn="l" marL="0" indent="0" lvl="0">
                <a:lnSpc>
                  <a:spcPts val="7560"/>
                </a:lnSpc>
              </a:pPr>
              <a:r>
                <a:rPr lang="en-US" b="true" sz="6300" spc="-126">
                  <a:solidFill>
                    <a:srgbClr val="271A62"/>
                  </a:solidFill>
                  <a:latin typeface="Garet Bold"/>
                  <a:ea typeface="Garet Bold"/>
                  <a:cs typeface="Garet Bold"/>
                  <a:sym typeface="Garet Bold"/>
                </a:rPr>
                <a:t>Mastering the 'Full Stack' Advantage in Noida</a:t>
              </a:r>
            </a:p>
          </p:txBody>
        </p:sp>
      </p:grpSp>
      <p:sp>
        <p:nvSpPr>
          <p:cNvPr name="Freeform 12" id="12"/>
          <p:cNvSpPr/>
          <p:nvPr/>
        </p:nvSpPr>
        <p:spPr>
          <a:xfrm flipH="false" flipV="false" rot="0">
            <a:off x="13974898" y="571631"/>
            <a:ext cx="3938294" cy="1716440"/>
          </a:xfrm>
          <a:custGeom>
            <a:avLst/>
            <a:gdLst/>
            <a:ahLst/>
            <a:cxnLst/>
            <a:rect r="r" b="b" t="t" l="l"/>
            <a:pathLst>
              <a:path h="1716440" w="3938294">
                <a:moveTo>
                  <a:pt x="0" y="0"/>
                </a:moveTo>
                <a:lnTo>
                  <a:pt x="3938293" y="0"/>
                </a:lnTo>
                <a:lnTo>
                  <a:pt x="3938293" y="1716440"/>
                </a:lnTo>
                <a:lnTo>
                  <a:pt x="0" y="1716440"/>
                </a:lnTo>
                <a:lnTo>
                  <a:pt x="0" y="0"/>
                </a:lnTo>
                <a:close/>
              </a:path>
            </a:pathLst>
          </a:custGeom>
          <a:blipFill>
            <a:blip r:embed="rId3"/>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5079070" y="0"/>
            <a:ext cx="6302720" cy="6551820"/>
            <a:chOff x="0" y="0"/>
            <a:chExt cx="6108573" cy="6350000"/>
          </a:xfrm>
        </p:grpSpPr>
        <p:sp>
          <p:nvSpPr>
            <p:cNvPr name="Freeform 3" id="3"/>
            <p:cNvSpPr/>
            <p:nvPr/>
          </p:nvSpPr>
          <p:spPr>
            <a:xfrm flipH="false" flipV="false" rot="0">
              <a:off x="0" y="0"/>
              <a:ext cx="6108573" cy="6350000"/>
            </a:xfrm>
            <a:custGeom>
              <a:avLst/>
              <a:gdLst/>
              <a:ahLst/>
              <a:cxnLst/>
              <a:rect r="r" b="b" t="t" l="l"/>
              <a:pathLst>
                <a:path h="6350000" w="6108573">
                  <a:moveTo>
                    <a:pt x="6108573" y="0"/>
                  </a:moveTo>
                  <a:lnTo>
                    <a:pt x="6108573" y="3295396"/>
                  </a:lnTo>
                  <a:cubicBezTo>
                    <a:pt x="6108573" y="4982464"/>
                    <a:pt x="4741164" y="6350000"/>
                    <a:pt x="3054350" y="6350000"/>
                  </a:cubicBezTo>
                  <a:cubicBezTo>
                    <a:pt x="1367536" y="6350000"/>
                    <a:pt x="0" y="4982464"/>
                    <a:pt x="0" y="3295523"/>
                  </a:cubicBezTo>
                  <a:lnTo>
                    <a:pt x="0" y="0"/>
                  </a:lnTo>
                  <a:lnTo>
                    <a:pt x="6108573" y="0"/>
                  </a:lnTo>
                  <a:close/>
                </a:path>
              </a:pathLst>
            </a:custGeom>
            <a:blipFill>
              <a:blip r:embed="rId2"/>
              <a:stretch>
                <a:fillRect l="-27893" t="0" r="-27893" b="0"/>
              </a:stretch>
            </a:blipFill>
          </p:spPr>
        </p:sp>
      </p:grpSp>
      <p:grpSp>
        <p:nvGrpSpPr>
          <p:cNvPr name="Group 4" id="4"/>
          <p:cNvGrpSpPr/>
          <p:nvPr/>
        </p:nvGrpSpPr>
        <p:grpSpPr>
          <a:xfrm rot="-10800000">
            <a:off x="15021501" y="6219165"/>
            <a:ext cx="6417859" cy="3735180"/>
            <a:chOff x="0" y="0"/>
            <a:chExt cx="2354580" cy="1370361"/>
          </a:xfrm>
        </p:grpSpPr>
        <p:sp>
          <p:nvSpPr>
            <p:cNvPr name="Freeform 5" id="5"/>
            <p:cNvSpPr/>
            <p:nvPr/>
          </p:nvSpPr>
          <p:spPr>
            <a:xfrm flipH="false" flipV="false" rot="0">
              <a:off x="0" y="0"/>
              <a:ext cx="2353310" cy="1370361"/>
            </a:xfrm>
            <a:custGeom>
              <a:avLst/>
              <a:gdLst/>
              <a:ahLst/>
              <a:cxnLst/>
              <a:rect r="r" b="b" t="t" l="l"/>
              <a:pathLst>
                <a:path h="1370361" w="2353310">
                  <a:moveTo>
                    <a:pt x="784860" y="1303051"/>
                  </a:moveTo>
                  <a:cubicBezTo>
                    <a:pt x="905510" y="1343691"/>
                    <a:pt x="1042670" y="1370361"/>
                    <a:pt x="1177290" y="1370361"/>
                  </a:cubicBezTo>
                  <a:cubicBezTo>
                    <a:pt x="1311910" y="1370361"/>
                    <a:pt x="1441450" y="1347501"/>
                    <a:pt x="1560830" y="1306861"/>
                  </a:cubicBezTo>
                  <a:cubicBezTo>
                    <a:pt x="1563370" y="1305591"/>
                    <a:pt x="1565910" y="1305591"/>
                    <a:pt x="1568450" y="1304321"/>
                  </a:cubicBezTo>
                  <a:cubicBezTo>
                    <a:pt x="2016760" y="1141761"/>
                    <a:pt x="2346960" y="712501"/>
                    <a:pt x="2353310" y="215461"/>
                  </a:cubicBezTo>
                  <a:lnTo>
                    <a:pt x="2353310" y="0"/>
                  </a:lnTo>
                  <a:lnTo>
                    <a:pt x="0" y="0"/>
                  </a:lnTo>
                  <a:lnTo>
                    <a:pt x="0" y="215344"/>
                  </a:lnTo>
                  <a:cubicBezTo>
                    <a:pt x="6350" y="715041"/>
                    <a:pt x="331470" y="1144301"/>
                    <a:pt x="784860" y="1303051"/>
                  </a:cubicBezTo>
                  <a:close/>
                </a:path>
              </a:pathLst>
            </a:custGeom>
            <a:solidFill>
              <a:srgbClr val="8167FF"/>
            </a:solidFill>
          </p:spPr>
        </p:sp>
      </p:grpSp>
      <p:grpSp>
        <p:nvGrpSpPr>
          <p:cNvPr name="Group 6" id="6"/>
          <p:cNvGrpSpPr/>
          <p:nvPr/>
        </p:nvGrpSpPr>
        <p:grpSpPr>
          <a:xfrm rot="0">
            <a:off x="0" y="9258300"/>
            <a:ext cx="18288000" cy="1028700"/>
            <a:chOff x="0" y="0"/>
            <a:chExt cx="4816593" cy="270933"/>
          </a:xfrm>
        </p:grpSpPr>
        <p:sp>
          <p:nvSpPr>
            <p:cNvPr name="Freeform 7" id="7"/>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close/>
                </a:path>
              </a:pathLst>
            </a:custGeom>
            <a:solidFill>
              <a:srgbClr val="271A62"/>
            </a:solidFill>
          </p:spPr>
        </p:sp>
        <p:sp>
          <p:nvSpPr>
            <p:cNvPr name="TextBox 8" id="8"/>
            <p:cNvSpPr txBox="true"/>
            <p:nvPr/>
          </p:nvSpPr>
          <p:spPr>
            <a:xfrm>
              <a:off x="0" y="-28575"/>
              <a:ext cx="4816593" cy="299508"/>
            </a:xfrm>
            <a:prstGeom prst="rect">
              <a:avLst/>
            </a:prstGeom>
          </p:spPr>
          <p:txBody>
            <a:bodyPr anchor="ctr" rtlCol="false" tIns="254000" lIns="254000" bIns="254000" rIns="254000"/>
            <a:lstStyle/>
            <a:p>
              <a:pPr algn="r">
                <a:lnSpc>
                  <a:spcPts val="2100"/>
                </a:lnSpc>
              </a:pPr>
              <a:r>
                <a:rPr lang="en-US" sz="1500" u="sng">
                  <a:solidFill>
                    <a:srgbClr val="FFFFFF"/>
                  </a:solidFill>
                  <a:latin typeface="Open Sauce"/>
                  <a:ea typeface="Open Sauce"/>
                  <a:cs typeface="Open Sauce"/>
                  <a:sym typeface="Open Sauce"/>
                </a:rPr>
                <a:t>BACK TO AGENDA</a:t>
              </a:r>
              <a:r>
                <a:rPr lang="en-US" sz="1500">
                  <a:solidFill>
                    <a:srgbClr val="FFFFFF"/>
                  </a:solidFill>
                  <a:latin typeface="Open Sauce"/>
                  <a:ea typeface="Open Sauce"/>
                  <a:cs typeface="Open Sauce"/>
                  <a:sym typeface="Open Sauce"/>
                </a:rPr>
                <a:t>       </a:t>
              </a:r>
            </a:p>
          </p:txBody>
        </p:sp>
      </p:grpSp>
      <p:sp>
        <p:nvSpPr>
          <p:cNvPr name="Freeform 9" id="9"/>
          <p:cNvSpPr/>
          <p:nvPr/>
        </p:nvSpPr>
        <p:spPr>
          <a:xfrm flipH="false" flipV="false" rot="0">
            <a:off x="427580" y="9590955"/>
            <a:ext cx="363390" cy="363390"/>
          </a:xfrm>
          <a:custGeom>
            <a:avLst/>
            <a:gdLst/>
            <a:ahLst/>
            <a:cxnLst/>
            <a:rect r="r" b="b" t="t" l="l"/>
            <a:pathLst>
              <a:path h="363390" w="363390">
                <a:moveTo>
                  <a:pt x="0" y="0"/>
                </a:moveTo>
                <a:lnTo>
                  <a:pt x="363390" y="0"/>
                </a:lnTo>
                <a:lnTo>
                  <a:pt x="363390" y="363390"/>
                </a:lnTo>
                <a:lnTo>
                  <a:pt x="0" y="3633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10" id="10"/>
          <p:cNvGrpSpPr/>
          <p:nvPr/>
        </p:nvGrpSpPr>
        <p:grpSpPr>
          <a:xfrm rot="0">
            <a:off x="481601" y="4964752"/>
            <a:ext cx="7412400" cy="3122003"/>
            <a:chOff x="0" y="0"/>
            <a:chExt cx="10988448" cy="4628186"/>
          </a:xfrm>
        </p:grpSpPr>
        <p:sp>
          <p:nvSpPr>
            <p:cNvPr name="Freeform 11" id="11"/>
            <p:cNvSpPr/>
            <p:nvPr/>
          </p:nvSpPr>
          <p:spPr>
            <a:xfrm flipH="false" flipV="false" rot="0">
              <a:off x="0" y="0"/>
              <a:ext cx="10988449" cy="4628186"/>
            </a:xfrm>
            <a:custGeom>
              <a:avLst/>
              <a:gdLst/>
              <a:ahLst/>
              <a:cxnLst/>
              <a:rect r="r" b="b" t="t" l="l"/>
              <a:pathLst>
                <a:path h="4628186" w="10988449">
                  <a:moveTo>
                    <a:pt x="31334" y="0"/>
                  </a:moveTo>
                  <a:lnTo>
                    <a:pt x="10957115" y="0"/>
                  </a:lnTo>
                  <a:cubicBezTo>
                    <a:pt x="10965425" y="0"/>
                    <a:pt x="10973395" y="3301"/>
                    <a:pt x="10979271" y="9177"/>
                  </a:cubicBezTo>
                  <a:cubicBezTo>
                    <a:pt x="10985147" y="15054"/>
                    <a:pt x="10988449" y="23023"/>
                    <a:pt x="10988449" y="31334"/>
                  </a:cubicBezTo>
                  <a:lnTo>
                    <a:pt x="10988449" y="4596852"/>
                  </a:lnTo>
                  <a:cubicBezTo>
                    <a:pt x="10988449" y="4605162"/>
                    <a:pt x="10985147" y="4613132"/>
                    <a:pt x="10979271" y="4619008"/>
                  </a:cubicBezTo>
                  <a:cubicBezTo>
                    <a:pt x="10973395" y="4624884"/>
                    <a:pt x="10965425" y="4628186"/>
                    <a:pt x="10957115" y="4628186"/>
                  </a:cubicBezTo>
                  <a:lnTo>
                    <a:pt x="31334" y="4628186"/>
                  </a:lnTo>
                  <a:cubicBezTo>
                    <a:pt x="23023" y="4628186"/>
                    <a:pt x="15054" y="4624884"/>
                    <a:pt x="9177" y="4619008"/>
                  </a:cubicBezTo>
                  <a:cubicBezTo>
                    <a:pt x="3301" y="4613132"/>
                    <a:pt x="0" y="4605162"/>
                    <a:pt x="0" y="4596852"/>
                  </a:cubicBezTo>
                  <a:lnTo>
                    <a:pt x="0" y="31334"/>
                  </a:lnTo>
                  <a:cubicBezTo>
                    <a:pt x="0" y="23023"/>
                    <a:pt x="3301" y="15054"/>
                    <a:pt x="9177" y="9177"/>
                  </a:cubicBezTo>
                  <a:cubicBezTo>
                    <a:pt x="15054" y="3301"/>
                    <a:pt x="23023" y="0"/>
                    <a:pt x="31334" y="0"/>
                  </a:cubicBezTo>
                  <a:close/>
                </a:path>
              </a:pathLst>
            </a:custGeom>
            <a:solidFill>
              <a:srgbClr val="E3E4E6"/>
            </a:solidFill>
            <a:ln cap="rnd">
              <a:noFill/>
              <a:prstDash val="solid"/>
              <a:round/>
            </a:ln>
          </p:spPr>
        </p:sp>
        <p:sp>
          <p:nvSpPr>
            <p:cNvPr name="TextBox 12" id="12"/>
            <p:cNvSpPr txBox="true"/>
            <p:nvPr/>
          </p:nvSpPr>
          <p:spPr>
            <a:xfrm>
              <a:off x="0" y="-66675"/>
              <a:ext cx="10988448" cy="4694861"/>
            </a:xfrm>
            <a:prstGeom prst="rect">
              <a:avLst/>
            </a:prstGeom>
          </p:spPr>
          <p:txBody>
            <a:bodyPr anchor="ctr" rtlCol="false" tIns="254000" lIns="254000" bIns="254000" rIns="254000"/>
            <a:lstStyle/>
            <a:p>
              <a:pPr algn="ctr">
                <a:lnSpc>
                  <a:spcPts val="4339"/>
                </a:lnSpc>
              </a:pPr>
              <a:r>
                <a:rPr lang="en-US" sz="3099">
                  <a:solidFill>
                    <a:srgbClr val="271A62"/>
                  </a:solidFill>
                  <a:latin typeface="Open Sauce"/>
                  <a:ea typeface="Open Sauce"/>
                  <a:cs typeface="Open Sauce"/>
                  <a:sym typeface="Open Sauce"/>
                </a:rPr>
                <a:t>A quality Java full stack certification course in Noida goes far beyond basic coding. It crafts you into a versatile technologist by covering:</a:t>
              </a:r>
            </a:p>
            <a:p>
              <a:pPr algn="ctr">
                <a:lnSpc>
                  <a:spcPts val="4339"/>
                </a:lnSpc>
              </a:pPr>
            </a:p>
          </p:txBody>
        </p:sp>
      </p:grpSp>
      <p:sp>
        <p:nvSpPr>
          <p:cNvPr name="Freeform 13" id="13"/>
          <p:cNvSpPr/>
          <p:nvPr/>
        </p:nvSpPr>
        <p:spPr>
          <a:xfrm flipH="false" flipV="false" rot="0">
            <a:off x="249507" y="375954"/>
            <a:ext cx="3938294" cy="1716440"/>
          </a:xfrm>
          <a:custGeom>
            <a:avLst/>
            <a:gdLst/>
            <a:ahLst/>
            <a:cxnLst/>
            <a:rect r="r" b="b" t="t" l="l"/>
            <a:pathLst>
              <a:path h="1716440" w="3938294">
                <a:moveTo>
                  <a:pt x="0" y="0"/>
                </a:moveTo>
                <a:lnTo>
                  <a:pt x="3938294" y="0"/>
                </a:lnTo>
                <a:lnTo>
                  <a:pt x="3938294" y="1716439"/>
                </a:lnTo>
                <a:lnTo>
                  <a:pt x="0" y="1716439"/>
                </a:lnTo>
                <a:lnTo>
                  <a:pt x="0" y="0"/>
                </a:lnTo>
                <a:close/>
              </a:path>
            </a:pathLst>
          </a:custGeom>
          <a:blipFill>
            <a:blip r:embed="rId5"/>
            <a:stretch>
              <a:fillRect l="0" t="0" r="0" b="0"/>
            </a:stretch>
          </a:blipFill>
        </p:spPr>
      </p:sp>
      <p:sp>
        <p:nvSpPr>
          <p:cNvPr name="Freeform 14" id="14"/>
          <p:cNvSpPr/>
          <p:nvPr/>
        </p:nvSpPr>
        <p:spPr>
          <a:xfrm flipH="false" flipV="false" rot="0">
            <a:off x="8840687" y="2092393"/>
            <a:ext cx="6180814" cy="5270998"/>
          </a:xfrm>
          <a:custGeom>
            <a:avLst/>
            <a:gdLst/>
            <a:ahLst/>
            <a:cxnLst/>
            <a:rect r="r" b="b" t="t" l="l"/>
            <a:pathLst>
              <a:path h="5270998" w="6180814">
                <a:moveTo>
                  <a:pt x="0" y="0"/>
                </a:moveTo>
                <a:lnTo>
                  <a:pt x="6180814" y="0"/>
                </a:lnTo>
                <a:lnTo>
                  <a:pt x="6180814" y="5270998"/>
                </a:lnTo>
                <a:lnTo>
                  <a:pt x="0" y="52709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1028700" y="2930371"/>
            <a:ext cx="8115300" cy="1205929"/>
          </a:xfrm>
          <a:prstGeom prst="rect">
            <a:avLst/>
          </a:prstGeom>
        </p:spPr>
        <p:txBody>
          <a:bodyPr anchor="t" rtlCol="false" tIns="0" lIns="0" bIns="0" rIns="0">
            <a:spAutoFit/>
          </a:bodyPr>
          <a:lstStyle/>
          <a:p>
            <a:pPr algn="l" marL="0" indent="0" lvl="0">
              <a:lnSpc>
                <a:spcPts val="4785"/>
              </a:lnSpc>
            </a:pPr>
            <a:r>
              <a:rPr lang="en-US" b="true" sz="3987" spc="-79">
                <a:solidFill>
                  <a:srgbClr val="271A62"/>
                </a:solidFill>
                <a:latin typeface="Garet Bold"/>
                <a:ea typeface="Garet Bold"/>
                <a:cs typeface="Garet Bold"/>
                <a:sym typeface="Garet Bold"/>
              </a:rPr>
              <a:t>The Core Curriculum: More Than Just Code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9258300"/>
            <a:ext cx="18288000" cy="1028700"/>
            <a:chOff x="0" y="0"/>
            <a:chExt cx="4816593" cy="270933"/>
          </a:xfrm>
        </p:grpSpPr>
        <p:sp>
          <p:nvSpPr>
            <p:cNvPr name="Freeform 3" id="3"/>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close/>
                </a:path>
              </a:pathLst>
            </a:custGeom>
            <a:solidFill>
              <a:srgbClr val="271A62"/>
            </a:solidFill>
          </p:spPr>
        </p:sp>
        <p:sp>
          <p:nvSpPr>
            <p:cNvPr name="TextBox 4" id="4"/>
            <p:cNvSpPr txBox="true"/>
            <p:nvPr/>
          </p:nvSpPr>
          <p:spPr>
            <a:xfrm>
              <a:off x="0" y="-28575"/>
              <a:ext cx="4816593" cy="299508"/>
            </a:xfrm>
            <a:prstGeom prst="rect">
              <a:avLst/>
            </a:prstGeom>
          </p:spPr>
          <p:txBody>
            <a:bodyPr anchor="ctr" rtlCol="false" tIns="254000" lIns="254000" bIns="254000" rIns="254000"/>
            <a:lstStyle/>
            <a:p>
              <a:pPr algn="r">
                <a:lnSpc>
                  <a:spcPts val="2100"/>
                </a:lnSpc>
              </a:pPr>
              <a:r>
                <a:rPr lang="en-US" sz="1500" u="sng">
                  <a:solidFill>
                    <a:srgbClr val="FFFFFF"/>
                  </a:solidFill>
                  <a:latin typeface="Open Sauce"/>
                  <a:ea typeface="Open Sauce"/>
                  <a:cs typeface="Open Sauce"/>
                  <a:sym typeface="Open Sauce"/>
                </a:rPr>
                <a:t>BACK TO AGENDA</a:t>
              </a:r>
              <a:r>
                <a:rPr lang="en-US" sz="1500">
                  <a:solidFill>
                    <a:srgbClr val="FFFFFF"/>
                  </a:solidFill>
                  <a:latin typeface="Open Sauce"/>
                  <a:ea typeface="Open Sauce"/>
                  <a:cs typeface="Open Sauce"/>
                  <a:sym typeface="Open Sauce"/>
                </a:rPr>
                <a:t>       </a:t>
              </a:r>
            </a:p>
          </p:txBody>
        </p:sp>
      </p:grpSp>
      <p:sp>
        <p:nvSpPr>
          <p:cNvPr name="Freeform 5" id="5"/>
          <p:cNvSpPr/>
          <p:nvPr/>
        </p:nvSpPr>
        <p:spPr>
          <a:xfrm flipH="false" flipV="false" rot="0">
            <a:off x="427580" y="9590955"/>
            <a:ext cx="363390" cy="363390"/>
          </a:xfrm>
          <a:custGeom>
            <a:avLst/>
            <a:gdLst/>
            <a:ahLst/>
            <a:cxnLst/>
            <a:rect r="r" b="b" t="t" l="l"/>
            <a:pathLst>
              <a:path h="363390" w="363390">
                <a:moveTo>
                  <a:pt x="0" y="0"/>
                </a:moveTo>
                <a:lnTo>
                  <a:pt x="363390" y="0"/>
                </a:lnTo>
                <a:lnTo>
                  <a:pt x="363390" y="363390"/>
                </a:lnTo>
                <a:lnTo>
                  <a:pt x="0" y="36339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9843128" y="0"/>
            <a:ext cx="7969934" cy="4629150"/>
            <a:chOff x="0" y="0"/>
            <a:chExt cx="2054128" cy="1193092"/>
          </a:xfrm>
        </p:grpSpPr>
        <p:sp>
          <p:nvSpPr>
            <p:cNvPr name="Freeform 7" id="7"/>
            <p:cNvSpPr/>
            <p:nvPr/>
          </p:nvSpPr>
          <p:spPr>
            <a:xfrm flipH="false" flipV="false" rot="0">
              <a:off x="0" y="0"/>
              <a:ext cx="2054128" cy="1193092"/>
            </a:xfrm>
            <a:custGeom>
              <a:avLst/>
              <a:gdLst/>
              <a:ahLst/>
              <a:cxnLst/>
              <a:rect r="r" b="b" t="t" l="l"/>
              <a:pathLst>
                <a:path h="1193092" w="2054128">
                  <a:moveTo>
                    <a:pt x="0" y="0"/>
                  </a:moveTo>
                  <a:lnTo>
                    <a:pt x="2054128" y="0"/>
                  </a:lnTo>
                  <a:lnTo>
                    <a:pt x="2054128" y="1193092"/>
                  </a:lnTo>
                  <a:lnTo>
                    <a:pt x="0" y="1193092"/>
                  </a:lnTo>
                  <a:close/>
                </a:path>
              </a:pathLst>
            </a:custGeom>
            <a:solidFill>
              <a:srgbClr val="B0A0FF"/>
            </a:solidFill>
          </p:spPr>
        </p:sp>
        <p:sp>
          <p:nvSpPr>
            <p:cNvPr name="TextBox 8" id="8"/>
            <p:cNvSpPr txBox="true"/>
            <p:nvPr/>
          </p:nvSpPr>
          <p:spPr>
            <a:xfrm>
              <a:off x="0" y="-28575"/>
              <a:ext cx="2054128" cy="1221667"/>
            </a:xfrm>
            <a:prstGeom prst="rect">
              <a:avLst/>
            </a:prstGeom>
          </p:spPr>
          <p:txBody>
            <a:bodyPr anchor="ctr" rtlCol="false" tIns="50800" lIns="50800" bIns="50800" rIns="50800"/>
            <a:lstStyle/>
            <a:p>
              <a:pPr algn="ctr">
                <a:lnSpc>
                  <a:spcPts val="2100"/>
                </a:lnSpc>
              </a:pPr>
            </a:p>
          </p:txBody>
        </p:sp>
      </p:grpSp>
      <p:grpSp>
        <p:nvGrpSpPr>
          <p:cNvPr name="Group 9" id="9"/>
          <p:cNvGrpSpPr/>
          <p:nvPr/>
        </p:nvGrpSpPr>
        <p:grpSpPr>
          <a:xfrm rot="0">
            <a:off x="10318066" y="4629150"/>
            <a:ext cx="7969934" cy="4629150"/>
            <a:chOff x="0" y="0"/>
            <a:chExt cx="2054128" cy="1193092"/>
          </a:xfrm>
        </p:grpSpPr>
        <p:sp>
          <p:nvSpPr>
            <p:cNvPr name="Freeform 10" id="10"/>
            <p:cNvSpPr/>
            <p:nvPr/>
          </p:nvSpPr>
          <p:spPr>
            <a:xfrm flipH="false" flipV="false" rot="0">
              <a:off x="0" y="0"/>
              <a:ext cx="2054128" cy="1193092"/>
            </a:xfrm>
            <a:custGeom>
              <a:avLst/>
              <a:gdLst/>
              <a:ahLst/>
              <a:cxnLst/>
              <a:rect r="r" b="b" t="t" l="l"/>
              <a:pathLst>
                <a:path h="1193092" w="2054128">
                  <a:moveTo>
                    <a:pt x="0" y="0"/>
                  </a:moveTo>
                  <a:lnTo>
                    <a:pt x="2054128" y="0"/>
                  </a:lnTo>
                  <a:lnTo>
                    <a:pt x="2054128" y="1193092"/>
                  </a:lnTo>
                  <a:lnTo>
                    <a:pt x="0" y="1193092"/>
                  </a:lnTo>
                  <a:close/>
                </a:path>
              </a:pathLst>
            </a:custGeom>
            <a:solidFill>
              <a:srgbClr val="8167FF"/>
            </a:solidFill>
          </p:spPr>
        </p:sp>
        <p:sp>
          <p:nvSpPr>
            <p:cNvPr name="TextBox 11" id="11"/>
            <p:cNvSpPr txBox="true"/>
            <p:nvPr/>
          </p:nvSpPr>
          <p:spPr>
            <a:xfrm>
              <a:off x="0" y="-28575"/>
              <a:ext cx="2054128" cy="1221667"/>
            </a:xfrm>
            <a:prstGeom prst="rect">
              <a:avLst/>
            </a:prstGeom>
          </p:spPr>
          <p:txBody>
            <a:bodyPr anchor="ctr" rtlCol="false" tIns="50800" lIns="50800" bIns="50800" rIns="50800"/>
            <a:lstStyle/>
            <a:p>
              <a:pPr algn="ctr">
                <a:lnSpc>
                  <a:spcPts val="2100"/>
                </a:lnSpc>
              </a:pPr>
            </a:p>
          </p:txBody>
        </p:sp>
      </p:grpSp>
      <p:sp>
        <p:nvSpPr>
          <p:cNvPr name="Freeform 12" id="12"/>
          <p:cNvSpPr/>
          <p:nvPr/>
        </p:nvSpPr>
        <p:spPr>
          <a:xfrm flipH="false" flipV="false" rot="0">
            <a:off x="249507" y="375954"/>
            <a:ext cx="3938294" cy="1716440"/>
          </a:xfrm>
          <a:custGeom>
            <a:avLst/>
            <a:gdLst/>
            <a:ahLst/>
            <a:cxnLst/>
            <a:rect r="r" b="b" t="t" l="l"/>
            <a:pathLst>
              <a:path h="1716440" w="3938294">
                <a:moveTo>
                  <a:pt x="0" y="0"/>
                </a:moveTo>
                <a:lnTo>
                  <a:pt x="3938294" y="0"/>
                </a:lnTo>
                <a:lnTo>
                  <a:pt x="3938294" y="1716439"/>
                </a:lnTo>
                <a:lnTo>
                  <a:pt x="0" y="1716439"/>
                </a:lnTo>
                <a:lnTo>
                  <a:pt x="0" y="0"/>
                </a:lnTo>
                <a:close/>
              </a:path>
            </a:pathLst>
          </a:custGeom>
          <a:blipFill>
            <a:blip r:embed="rId4"/>
            <a:stretch>
              <a:fillRect l="0" t="0" r="0" b="0"/>
            </a:stretch>
          </a:blipFill>
        </p:spPr>
      </p:sp>
      <p:grpSp>
        <p:nvGrpSpPr>
          <p:cNvPr name="Group 13" id="13"/>
          <p:cNvGrpSpPr/>
          <p:nvPr/>
        </p:nvGrpSpPr>
        <p:grpSpPr>
          <a:xfrm rot="0">
            <a:off x="427580" y="3177192"/>
            <a:ext cx="9415548" cy="4996310"/>
            <a:chOff x="0" y="0"/>
            <a:chExt cx="12554064" cy="6661747"/>
          </a:xfrm>
        </p:grpSpPr>
        <p:sp>
          <p:nvSpPr>
            <p:cNvPr name="TextBox 14" id="14"/>
            <p:cNvSpPr txBox="true"/>
            <p:nvPr/>
          </p:nvSpPr>
          <p:spPr>
            <a:xfrm rot="0">
              <a:off x="0" y="4269060"/>
              <a:ext cx="12554064" cy="2392687"/>
            </a:xfrm>
            <a:prstGeom prst="rect">
              <a:avLst/>
            </a:prstGeom>
          </p:spPr>
          <p:txBody>
            <a:bodyPr anchor="t" rtlCol="false" tIns="0" lIns="0" bIns="0" rIns="0">
              <a:spAutoFit/>
            </a:bodyPr>
            <a:lstStyle/>
            <a:p>
              <a:pPr algn="l">
                <a:lnSpc>
                  <a:spcPts val="2867"/>
                </a:lnSpc>
              </a:pPr>
              <a:r>
                <a:rPr lang="en-US" sz="2048">
                  <a:solidFill>
                    <a:srgbClr val="271A62"/>
                  </a:solidFill>
                  <a:latin typeface="Open Sauce"/>
                  <a:ea typeface="Open Sauce"/>
                  <a:cs typeface="Open Sauce"/>
                  <a:sym typeface="Open Sauce"/>
                </a:rPr>
                <a:t>While searching for the best training, you'll encounter numerous options for both Java full stack training in Delhi and Noida. Both cities offer quality institutes, but Noida's strong IT infrastructure and sheer volume of tech companies often make it a favored spot for practical, job-oriented training.</a:t>
              </a:r>
            </a:p>
            <a:p>
              <a:pPr algn="l">
                <a:lnSpc>
                  <a:spcPts val="2867"/>
                </a:lnSpc>
              </a:pPr>
            </a:p>
          </p:txBody>
        </p:sp>
        <p:sp>
          <p:nvSpPr>
            <p:cNvPr name="TextBox 15" id="15"/>
            <p:cNvSpPr txBox="true"/>
            <p:nvPr/>
          </p:nvSpPr>
          <p:spPr>
            <a:xfrm rot="0">
              <a:off x="0" y="-9525"/>
              <a:ext cx="12554064" cy="3946975"/>
            </a:xfrm>
            <a:prstGeom prst="rect">
              <a:avLst/>
            </a:prstGeom>
          </p:spPr>
          <p:txBody>
            <a:bodyPr anchor="t" rtlCol="false" tIns="0" lIns="0" bIns="0" rIns="0">
              <a:spAutoFit/>
            </a:bodyPr>
            <a:lstStyle/>
            <a:p>
              <a:pPr algn="l" marL="0" indent="0" lvl="0">
                <a:lnSpc>
                  <a:spcPts val="7820"/>
                </a:lnSpc>
              </a:pPr>
              <a:r>
                <a:rPr lang="en-US" b="true" sz="6517" spc="-130">
                  <a:solidFill>
                    <a:srgbClr val="271A62"/>
                  </a:solidFill>
                  <a:latin typeface="Garet Bold"/>
                  <a:ea typeface="Garet Bold"/>
                  <a:cs typeface="Garet Bold"/>
                  <a:sym typeface="Garet Bold"/>
                </a:rPr>
                <a:t>Choosing the Right Training: Noida vs. Delhi Options</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1028700"/>
            <a:ext cx="5329176" cy="9252229"/>
            <a:chOff x="0" y="0"/>
            <a:chExt cx="4049613" cy="7030720"/>
          </a:xfrm>
        </p:grpSpPr>
        <p:sp>
          <p:nvSpPr>
            <p:cNvPr name="Freeform 3" id="3"/>
            <p:cNvSpPr/>
            <p:nvPr/>
          </p:nvSpPr>
          <p:spPr>
            <a:xfrm flipH="false" flipV="false" rot="0">
              <a:off x="0" y="0"/>
              <a:ext cx="4049613" cy="7030720"/>
            </a:xfrm>
            <a:custGeom>
              <a:avLst/>
              <a:gdLst/>
              <a:ahLst/>
              <a:cxnLst/>
              <a:rect r="r" b="b" t="t" l="l"/>
              <a:pathLst>
                <a:path h="7030720" w="4049613">
                  <a:moveTo>
                    <a:pt x="0" y="0"/>
                  </a:moveTo>
                  <a:lnTo>
                    <a:pt x="3002299" y="0"/>
                  </a:lnTo>
                  <a:cubicBezTo>
                    <a:pt x="3580816" y="0"/>
                    <a:pt x="4049613" y="358140"/>
                    <a:pt x="4049613" y="800100"/>
                  </a:cubicBezTo>
                  <a:lnTo>
                    <a:pt x="4049613" y="7030720"/>
                  </a:lnTo>
                  <a:lnTo>
                    <a:pt x="0" y="7030720"/>
                  </a:lnTo>
                  <a:lnTo>
                    <a:pt x="0" y="0"/>
                  </a:lnTo>
                  <a:close/>
                </a:path>
              </a:pathLst>
            </a:custGeom>
            <a:blipFill>
              <a:blip r:embed="rId2"/>
              <a:stretch>
                <a:fillRect l="0" t="-3043" r="-22711" b="-3043"/>
              </a:stretch>
            </a:blipFill>
          </p:spPr>
        </p:sp>
      </p:grpSp>
      <p:grpSp>
        <p:nvGrpSpPr>
          <p:cNvPr name="Group 4" id="4"/>
          <p:cNvGrpSpPr/>
          <p:nvPr/>
        </p:nvGrpSpPr>
        <p:grpSpPr>
          <a:xfrm rot="0">
            <a:off x="0" y="9258300"/>
            <a:ext cx="18288000" cy="1028700"/>
            <a:chOff x="0" y="0"/>
            <a:chExt cx="4816593" cy="270933"/>
          </a:xfrm>
        </p:grpSpPr>
        <p:sp>
          <p:nvSpPr>
            <p:cNvPr name="Freeform 5" id="5"/>
            <p:cNvSpPr/>
            <p:nvPr/>
          </p:nvSpPr>
          <p:spPr>
            <a:xfrm flipH="false" flipV="false" rot="0">
              <a:off x="0" y="0"/>
              <a:ext cx="4816592" cy="270933"/>
            </a:xfrm>
            <a:custGeom>
              <a:avLst/>
              <a:gdLst/>
              <a:ahLst/>
              <a:cxnLst/>
              <a:rect r="r" b="b" t="t" l="l"/>
              <a:pathLst>
                <a:path h="270933" w="4816592">
                  <a:moveTo>
                    <a:pt x="0" y="0"/>
                  </a:moveTo>
                  <a:lnTo>
                    <a:pt x="4816592" y="0"/>
                  </a:lnTo>
                  <a:lnTo>
                    <a:pt x="4816592" y="270933"/>
                  </a:lnTo>
                  <a:lnTo>
                    <a:pt x="0" y="270933"/>
                  </a:lnTo>
                  <a:close/>
                </a:path>
              </a:pathLst>
            </a:custGeom>
            <a:solidFill>
              <a:srgbClr val="271A62"/>
            </a:solidFill>
          </p:spPr>
        </p:sp>
        <p:sp>
          <p:nvSpPr>
            <p:cNvPr name="TextBox 6" id="6"/>
            <p:cNvSpPr txBox="true"/>
            <p:nvPr/>
          </p:nvSpPr>
          <p:spPr>
            <a:xfrm>
              <a:off x="0" y="-28575"/>
              <a:ext cx="4816593" cy="299508"/>
            </a:xfrm>
            <a:prstGeom prst="rect">
              <a:avLst/>
            </a:prstGeom>
          </p:spPr>
          <p:txBody>
            <a:bodyPr anchor="ctr" rtlCol="false" tIns="254000" lIns="254000" bIns="254000" rIns="254000"/>
            <a:lstStyle/>
            <a:p>
              <a:pPr algn="r">
                <a:lnSpc>
                  <a:spcPts val="2100"/>
                </a:lnSpc>
              </a:pPr>
              <a:r>
                <a:rPr lang="en-US" sz="1500" u="sng">
                  <a:solidFill>
                    <a:srgbClr val="FFFFFF"/>
                  </a:solidFill>
                  <a:latin typeface="Open Sauce"/>
                  <a:ea typeface="Open Sauce"/>
                  <a:cs typeface="Open Sauce"/>
                  <a:sym typeface="Open Sauce"/>
                </a:rPr>
                <a:t>BACK TO AGENDA</a:t>
              </a:r>
              <a:r>
                <a:rPr lang="en-US" sz="1500">
                  <a:solidFill>
                    <a:srgbClr val="FFFFFF"/>
                  </a:solidFill>
                  <a:latin typeface="Open Sauce"/>
                  <a:ea typeface="Open Sauce"/>
                  <a:cs typeface="Open Sauce"/>
                  <a:sym typeface="Open Sauce"/>
                </a:rPr>
                <a:t>       </a:t>
              </a:r>
            </a:p>
          </p:txBody>
        </p:sp>
      </p:grpSp>
      <p:sp>
        <p:nvSpPr>
          <p:cNvPr name="Freeform 7" id="7"/>
          <p:cNvSpPr/>
          <p:nvPr/>
        </p:nvSpPr>
        <p:spPr>
          <a:xfrm flipH="false" flipV="false" rot="0">
            <a:off x="427580" y="9590955"/>
            <a:ext cx="363390" cy="363390"/>
          </a:xfrm>
          <a:custGeom>
            <a:avLst/>
            <a:gdLst/>
            <a:ahLst/>
            <a:cxnLst/>
            <a:rect r="r" b="b" t="t" l="l"/>
            <a:pathLst>
              <a:path h="363390" w="363390">
                <a:moveTo>
                  <a:pt x="0" y="0"/>
                </a:moveTo>
                <a:lnTo>
                  <a:pt x="363390" y="0"/>
                </a:lnTo>
                <a:lnTo>
                  <a:pt x="363390" y="363390"/>
                </a:lnTo>
                <a:lnTo>
                  <a:pt x="0" y="36339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8" id="8"/>
          <p:cNvGrpSpPr/>
          <p:nvPr/>
        </p:nvGrpSpPr>
        <p:grpSpPr>
          <a:xfrm rot="0">
            <a:off x="6503415" y="3388326"/>
            <a:ext cx="12003941" cy="5070931"/>
            <a:chOff x="0" y="0"/>
            <a:chExt cx="16005255" cy="6761242"/>
          </a:xfrm>
        </p:grpSpPr>
        <p:sp>
          <p:nvSpPr>
            <p:cNvPr name="TextBox 9" id="9"/>
            <p:cNvSpPr txBox="true"/>
            <p:nvPr/>
          </p:nvSpPr>
          <p:spPr>
            <a:xfrm rot="0">
              <a:off x="0" y="3422985"/>
              <a:ext cx="16005255" cy="3338256"/>
            </a:xfrm>
            <a:prstGeom prst="rect">
              <a:avLst/>
            </a:prstGeom>
          </p:spPr>
          <p:txBody>
            <a:bodyPr anchor="t" rtlCol="false" tIns="0" lIns="0" bIns="0" rIns="0">
              <a:spAutoFit/>
            </a:bodyPr>
            <a:lstStyle/>
            <a:p>
              <a:pPr algn="l">
                <a:lnSpc>
                  <a:spcPts val="3323"/>
                </a:lnSpc>
              </a:pPr>
              <a:r>
                <a:rPr lang="en-US" sz="2373">
                  <a:solidFill>
                    <a:srgbClr val="271A62"/>
                  </a:solidFill>
                  <a:latin typeface="Open Sauce"/>
                  <a:ea typeface="Open Sauce"/>
                  <a:cs typeface="Open Sauce"/>
                  <a:sym typeface="Open Sauce"/>
                </a:rPr>
                <a:t>Earning a Java full stack certification training credential is a powerful signal to potential employers. It validates that you possess a holistic skill set, capable of tackling complex application development from start to finish. In a market where companies seek maximum value, a full stack developer is an asset,</a:t>
              </a:r>
              <a:r>
                <a:rPr lang="en-US" sz="2373">
                  <a:solidFill>
                    <a:srgbClr val="271A62"/>
                  </a:solidFill>
                  <a:latin typeface="Open Sauce"/>
                  <a:ea typeface="Open Sauce"/>
                  <a:cs typeface="Open Sauce"/>
                  <a:sym typeface="Open Sauce"/>
                </a:rPr>
                <a:t> significantly increasing your earning potential and job security.</a:t>
              </a:r>
            </a:p>
            <a:p>
              <a:pPr algn="l">
                <a:lnSpc>
                  <a:spcPts val="3323"/>
                </a:lnSpc>
              </a:pPr>
            </a:p>
          </p:txBody>
        </p:sp>
        <p:sp>
          <p:nvSpPr>
            <p:cNvPr name="TextBox 10" id="10"/>
            <p:cNvSpPr txBox="true"/>
            <p:nvPr/>
          </p:nvSpPr>
          <p:spPr>
            <a:xfrm rot="0">
              <a:off x="0" y="0"/>
              <a:ext cx="16005255" cy="3042144"/>
            </a:xfrm>
            <a:prstGeom prst="rect">
              <a:avLst/>
            </a:prstGeom>
          </p:spPr>
          <p:txBody>
            <a:bodyPr anchor="t" rtlCol="false" tIns="0" lIns="0" bIns="0" rIns="0">
              <a:spAutoFit/>
            </a:bodyPr>
            <a:lstStyle/>
            <a:p>
              <a:pPr algn="l" marL="0" indent="0" lvl="0">
                <a:lnSpc>
                  <a:spcPts val="9063"/>
                </a:lnSpc>
              </a:pPr>
              <a:r>
                <a:rPr lang="en-US" b="true" sz="7553" spc="-151">
                  <a:solidFill>
                    <a:srgbClr val="271A62"/>
                  </a:solidFill>
                  <a:latin typeface="Garet Bold"/>
                  <a:ea typeface="Garet Bold"/>
                  <a:cs typeface="Garet Bold"/>
                  <a:sym typeface="Garet Bold"/>
                </a:rPr>
                <a:t>The Value of Java Full Stack Certification</a:t>
              </a:r>
            </a:p>
          </p:txBody>
        </p:sp>
      </p:grpSp>
      <p:sp>
        <p:nvSpPr>
          <p:cNvPr name="Freeform 11" id="11"/>
          <p:cNvSpPr/>
          <p:nvPr/>
        </p:nvSpPr>
        <p:spPr>
          <a:xfrm flipH="false" flipV="false" rot="0">
            <a:off x="14030805" y="431862"/>
            <a:ext cx="3938294" cy="1716440"/>
          </a:xfrm>
          <a:custGeom>
            <a:avLst/>
            <a:gdLst/>
            <a:ahLst/>
            <a:cxnLst/>
            <a:rect r="r" b="b" t="t" l="l"/>
            <a:pathLst>
              <a:path h="1716440" w="3938294">
                <a:moveTo>
                  <a:pt x="0" y="0"/>
                </a:moveTo>
                <a:lnTo>
                  <a:pt x="3938294" y="0"/>
                </a:lnTo>
                <a:lnTo>
                  <a:pt x="3938294" y="1716439"/>
                </a:lnTo>
                <a:lnTo>
                  <a:pt x="0" y="1716439"/>
                </a:lnTo>
                <a:lnTo>
                  <a:pt x="0" y="0"/>
                </a:lnTo>
                <a:close/>
              </a:path>
            </a:pathLst>
          </a:custGeom>
          <a:blipFill>
            <a:blip r:embed="rId5"/>
            <a:stretch>
              <a:fillRect l="0" t="0" r="0" b="0"/>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5154531"/>
            <a:ext cx="18288000" cy="5132469"/>
            <a:chOff x="0" y="0"/>
            <a:chExt cx="24384000" cy="6843292"/>
          </a:xfrm>
        </p:grpSpPr>
        <p:sp>
          <p:nvSpPr>
            <p:cNvPr name="Freeform 3" id="3"/>
            <p:cNvSpPr/>
            <p:nvPr/>
          </p:nvSpPr>
          <p:spPr>
            <a:xfrm flipH="false" flipV="false" rot="0">
              <a:off x="0" y="0"/>
              <a:ext cx="24384006" cy="6843313"/>
            </a:xfrm>
            <a:custGeom>
              <a:avLst/>
              <a:gdLst/>
              <a:ahLst/>
              <a:cxnLst/>
              <a:rect r="r" b="b" t="t" l="l"/>
              <a:pathLst>
                <a:path h="6843313" w="24384006">
                  <a:moveTo>
                    <a:pt x="0" y="0"/>
                  </a:moveTo>
                  <a:lnTo>
                    <a:pt x="24384006" y="0"/>
                  </a:lnTo>
                  <a:lnTo>
                    <a:pt x="24384006" y="6843313"/>
                  </a:lnTo>
                  <a:lnTo>
                    <a:pt x="0" y="6843313"/>
                  </a:lnTo>
                  <a:lnTo>
                    <a:pt x="0" y="0"/>
                  </a:lnTo>
                  <a:close/>
                </a:path>
              </a:pathLst>
            </a:custGeom>
            <a:solidFill>
              <a:srgbClr val="271A62"/>
            </a:solidFill>
          </p:spPr>
        </p:sp>
      </p:grpSp>
      <p:sp>
        <p:nvSpPr>
          <p:cNvPr name="TextBox 4" id="4"/>
          <p:cNvSpPr txBox="true"/>
          <p:nvPr/>
        </p:nvSpPr>
        <p:spPr>
          <a:xfrm rot="0">
            <a:off x="249163" y="2821195"/>
            <a:ext cx="6393982" cy="2341577"/>
          </a:xfrm>
          <a:prstGeom prst="rect">
            <a:avLst/>
          </a:prstGeom>
        </p:spPr>
        <p:txBody>
          <a:bodyPr anchor="t" rtlCol="false" tIns="0" lIns="0" bIns="0" rIns="0">
            <a:spAutoFit/>
          </a:bodyPr>
          <a:lstStyle/>
          <a:p>
            <a:pPr algn="l">
              <a:lnSpc>
                <a:spcPts val="16337"/>
              </a:lnSpc>
            </a:pPr>
            <a:r>
              <a:rPr lang="en-US" sz="13614">
                <a:solidFill>
                  <a:srgbClr val="000000"/>
                </a:solidFill>
                <a:latin typeface="Futura"/>
                <a:ea typeface="Futura"/>
                <a:cs typeface="Futura"/>
                <a:sym typeface="Futura"/>
              </a:rPr>
              <a:t>THANK</a:t>
            </a:r>
          </a:p>
        </p:txBody>
      </p:sp>
      <p:sp>
        <p:nvSpPr>
          <p:cNvPr name="TextBox 5" id="5"/>
          <p:cNvSpPr txBox="true"/>
          <p:nvPr/>
        </p:nvSpPr>
        <p:spPr>
          <a:xfrm rot="0">
            <a:off x="693253" y="8613140"/>
            <a:ext cx="4833933" cy="1166495"/>
          </a:xfrm>
          <a:prstGeom prst="rect">
            <a:avLst/>
          </a:prstGeom>
        </p:spPr>
        <p:txBody>
          <a:bodyPr anchor="t" rtlCol="false" tIns="0" lIns="0" bIns="0" rIns="0">
            <a:spAutoFit/>
          </a:bodyPr>
          <a:lstStyle/>
          <a:p>
            <a:pPr algn="l">
              <a:lnSpc>
                <a:spcPts val="4480"/>
              </a:lnSpc>
            </a:pPr>
            <a:r>
              <a:rPr lang="en-US" sz="3200">
                <a:solidFill>
                  <a:srgbClr val="FFFFFF"/>
                </a:solidFill>
                <a:latin typeface="Futura"/>
                <a:ea typeface="Futura"/>
                <a:cs typeface="Futura"/>
                <a:sym typeface="Futura"/>
              </a:rPr>
              <a:t>Call Now.</a:t>
            </a:r>
          </a:p>
          <a:p>
            <a:pPr algn="l">
              <a:lnSpc>
                <a:spcPts val="4480"/>
              </a:lnSpc>
            </a:pPr>
            <a:r>
              <a:rPr lang="en-US" sz="3200" b="true">
                <a:solidFill>
                  <a:srgbClr val="FFFFFF"/>
                </a:solidFill>
                <a:latin typeface="Futura Bold"/>
                <a:ea typeface="Futura Bold"/>
                <a:cs typeface="Futura Bold"/>
                <a:sym typeface="Futura Bold"/>
              </a:rPr>
              <a:t>+91-9212172602</a:t>
            </a:r>
          </a:p>
        </p:txBody>
      </p:sp>
      <p:sp>
        <p:nvSpPr>
          <p:cNvPr name="TextBox 6" id="6"/>
          <p:cNvSpPr txBox="true"/>
          <p:nvPr/>
        </p:nvSpPr>
        <p:spPr>
          <a:xfrm rot="0">
            <a:off x="525529" y="4933239"/>
            <a:ext cx="5911972" cy="2641645"/>
          </a:xfrm>
          <a:prstGeom prst="rect">
            <a:avLst/>
          </a:prstGeom>
        </p:spPr>
        <p:txBody>
          <a:bodyPr anchor="t" rtlCol="false" tIns="0" lIns="0" bIns="0" rIns="0">
            <a:spAutoFit/>
          </a:bodyPr>
          <a:lstStyle/>
          <a:p>
            <a:pPr algn="l">
              <a:lnSpc>
                <a:spcPts val="18475"/>
              </a:lnSpc>
            </a:pPr>
            <a:r>
              <a:rPr lang="en-US" b="true" sz="15396">
                <a:solidFill>
                  <a:srgbClr val="FFFFFF"/>
                </a:solidFill>
                <a:latin typeface="Futura Ultra-Bold"/>
                <a:ea typeface="Futura Ultra-Bold"/>
                <a:cs typeface="Futura Ultra-Bold"/>
                <a:sym typeface="Futura Ultra-Bold"/>
              </a:rPr>
              <a:t>YOU</a:t>
            </a:r>
          </a:p>
        </p:txBody>
      </p:sp>
      <p:grpSp>
        <p:nvGrpSpPr>
          <p:cNvPr name="Group 7" id="7"/>
          <p:cNvGrpSpPr/>
          <p:nvPr/>
        </p:nvGrpSpPr>
        <p:grpSpPr>
          <a:xfrm rot="-2699999">
            <a:off x="9860567" y="-2818322"/>
            <a:ext cx="4565743" cy="7536262"/>
            <a:chOff x="0" y="0"/>
            <a:chExt cx="4163738" cy="6872708"/>
          </a:xfrm>
        </p:grpSpPr>
        <p:sp>
          <p:nvSpPr>
            <p:cNvPr name="Freeform 8" id="8"/>
            <p:cNvSpPr/>
            <p:nvPr/>
          </p:nvSpPr>
          <p:spPr>
            <a:xfrm flipH="false" flipV="false" rot="0">
              <a:off x="0" y="0"/>
              <a:ext cx="4163695" cy="6872732"/>
            </a:xfrm>
            <a:custGeom>
              <a:avLst/>
              <a:gdLst/>
              <a:ahLst/>
              <a:cxnLst/>
              <a:rect r="r" b="b" t="t" l="l"/>
              <a:pathLst>
                <a:path h="6872732" w="4163695">
                  <a:moveTo>
                    <a:pt x="4163695" y="6872732"/>
                  </a:moveTo>
                  <a:cubicBezTo>
                    <a:pt x="3960622" y="6872732"/>
                    <a:pt x="3960622" y="6872732"/>
                    <a:pt x="3960622" y="6872732"/>
                  </a:cubicBezTo>
                  <a:cubicBezTo>
                    <a:pt x="3960622" y="4746879"/>
                    <a:pt x="2234184" y="3014345"/>
                    <a:pt x="107950" y="3014345"/>
                  </a:cubicBezTo>
                  <a:cubicBezTo>
                    <a:pt x="6350" y="3014345"/>
                    <a:pt x="6350" y="3014345"/>
                    <a:pt x="6350" y="3014345"/>
                  </a:cubicBezTo>
                  <a:cubicBezTo>
                    <a:pt x="0" y="0"/>
                    <a:pt x="0" y="0"/>
                    <a:pt x="0" y="0"/>
                  </a:cubicBezTo>
                  <a:cubicBezTo>
                    <a:pt x="203073" y="0"/>
                    <a:pt x="203073" y="0"/>
                    <a:pt x="203073" y="0"/>
                  </a:cubicBezTo>
                  <a:cubicBezTo>
                    <a:pt x="209423" y="2817622"/>
                    <a:pt x="209423" y="2817622"/>
                    <a:pt x="209423" y="2817622"/>
                  </a:cubicBezTo>
                  <a:cubicBezTo>
                    <a:pt x="2399157" y="2868422"/>
                    <a:pt x="4163695" y="4670679"/>
                    <a:pt x="4163695" y="6872732"/>
                  </a:cubicBezTo>
                  <a:close/>
                </a:path>
              </a:pathLst>
            </a:custGeom>
            <a:solidFill>
              <a:srgbClr val="5755FE"/>
            </a:solidFill>
          </p:spPr>
        </p:sp>
      </p:grpSp>
      <p:grpSp>
        <p:nvGrpSpPr>
          <p:cNvPr name="Group 9" id="9"/>
          <p:cNvGrpSpPr/>
          <p:nvPr/>
        </p:nvGrpSpPr>
        <p:grpSpPr>
          <a:xfrm rot="-2699999">
            <a:off x="12094709" y="5591409"/>
            <a:ext cx="4580404" cy="7504006"/>
            <a:chOff x="0" y="0"/>
            <a:chExt cx="4177108" cy="6843292"/>
          </a:xfrm>
        </p:grpSpPr>
        <p:sp>
          <p:nvSpPr>
            <p:cNvPr name="Freeform 10" id="10"/>
            <p:cNvSpPr/>
            <p:nvPr/>
          </p:nvSpPr>
          <p:spPr>
            <a:xfrm flipH="false" flipV="false" rot="0">
              <a:off x="0" y="0"/>
              <a:ext cx="4177157" cy="6843268"/>
            </a:xfrm>
            <a:custGeom>
              <a:avLst/>
              <a:gdLst/>
              <a:ahLst/>
              <a:cxnLst/>
              <a:rect r="r" b="b" t="t" l="l"/>
              <a:pathLst>
                <a:path h="6843268" w="4177157">
                  <a:moveTo>
                    <a:pt x="3973957" y="6843268"/>
                  </a:moveTo>
                  <a:cubicBezTo>
                    <a:pt x="3961257" y="4062730"/>
                    <a:pt x="3961257" y="4062730"/>
                    <a:pt x="3961257" y="4062730"/>
                  </a:cubicBezTo>
                  <a:cubicBezTo>
                    <a:pt x="1771142" y="4005707"/>
                    <a:pt x="0" y="2209165"/>
                    <a:pt x="0" y="0"/>
                  </a:cubicBezTo>
                  <a:cubicBezTo>
                    <a:pt x="203200" y="0"/>
                    <a:pt x="203200" y="0"/>
                    <a:pt x="203200" y="0"/>
                  </a:cubicBezTo>
                  <a:cubicBezTo>
                    <a:pt x="203200" y="2126615"/>
                    <a:pt x="1936242" y="3859657"/>
                    <a:pt x="4062857" y="3859657"/>
                  </a:cubicBezTo>
                  <a:cubicBezTo>
                    <a:pt x="4164457" y="3859657"/>
                    <a:pt x="4164457" y="3859657"/>
                    <a:pt x="4164457" y="3859657"/>
                  </a:cubicBezTo>
                  <a:cubicBezTo>
                    <a:pt x="4177157" y="6836918"/>
                    <a:pt x="4177157" y="6836918"/>
                    <a:pt x="4177157" y="6836918"/>
                  </a:cubicBezTo>
                  <a:lnTo>
                    <a:pt x="3973957" y="6843268"/>
                  </a:lnTo>
                  <a:close/>
                </a:path>
              </a:pathLst>
            </a:custGeom>
            <a:solidFill>
              <a:srgbClr val="FFFFFF"/>
            </a:solidFill>
          </p:spPr>
        </p:sp>
      </p:grpSp>
      <p:grpSp>
        <p:nvGrpSpPr>
          <p:cNvPr name="Group 11" id="11"/>
          <p:cNvGrpSpPr/>
          <p:nvPr/>
        </p:nvGrpSpPr>
        <p:grpSpPr>
          <a:xfrm rot="0">
            <a:off x="9746131" y="1635611"/>
            <a:ext cx="7019788" cy="7015778"/>
            <a:chOff x="0" y="0"/>
            <a:chExt cx="9359718" cy="9354370"/>
          </a:xfrm>
        </p:grpSpPr>
        <p:sp>
          <p:nvSpPr>
            <p:cNvPr name="Freeform 12" id="12"/>
            <p:cNvSpPr/>
            <p:nvPr/>
          </p:nvSpPr>
          <p:spPr>
            <a:xfrm flipH="false" flipV="false" rot="0">
              <a:off x="0" y="0"/>
              <a:ext cx="9359773" cy="9354312"/>
            </a:xfrm>
            <a:custGeom>
              <a:avLst/>
              <a:gdLst/>
              <a:ahLst/>
              <a:cxnLst/>
              <a:rect r="r" b="b" t="t" l="l"/>
              <a:pathLst>
                <a:path h="9354312" w="9359773">
                  <a:moveTo>
                    <a:pt x="0" y="4677156"/>
                  </a:moveTo>
                  <a:cubicBezTo>
                    <a:pt x="0" y="2094103"/>
                    <a:pt x="2095246" y="0"/>
                    <a:pt x="4679823" y="0"/>
                  </a:cubicBezTo>
                  <a:cubicBezTo>
                    <a:pt x="7264400" y="0"/>
                    <a:pt x="9359773" y="2094103"/>
                    <a:pt x="9359773" y="4677156"/>
                  </a:cubicBezTo>
                  <a:cubicBezTo>
                    <a:pt x="9359773" y="7260209"/>
                    <a:pt x="7264527" y="9354312"/>
                    <a:pt x="4679823" y="9354312"/>
                  </a:cubicBezTo>
                  <a:cubicBezTo>
                    <a:pt x="2095119" y="9354312"/>
                    <a:pt x="0" y="7260336"/>
                    <a:pt x="0" y="4677156"/>
                  </a:cubicBezTo>
                  <a:close/>
                </a:path>
              </a:pathLst>
            </a:custGeom>
            <a:solidFill>
              <a:srgbClr val="FFFFFF"/>
            </a:solidFill>
          </p:spPr>
        </p:sp>
      </p:grpSp>
      <p:grpSp>
        <p:nvGrpSpPr>
          <p:cNvPr name="Group 13" id="13"/>
          <p:cNvGrpSpPr/>
          <p:nvPr/>
        </p:nvGrpSpPr>
        <p:grpSpPr>
          <a:xfrm rot="0">
            <a:off x="9987429" y="1873554"/>
            <a:ext cx="6537191" cy="6539891"/>
            <a:chOff x="0" y="0"/>
            <a:chExt cx="6476924" cy="6479600"/>
          </a:xfrm>
        </p:grpSpPr>
        <p:sp>
          <p:nvSpPr>
            <p:cNvPr name="Freeform 14" id="14"/>
            <p:cNvSpPr/>
            <p:nvPr/>
          </p:nvSpPr>
          <p:spPr>
            <a:xfrm flipH="false" flipV="false" rot="0">
              <a:off x="0" y="0"/>
              <a:ext cx="6477000" cy="6479540"/>
            </a:xfrm>
            <a:custGeom>
              <a:avLst/>
              <a:gdLst/>
              <a:ahLst/>
              <a:cxnLst/>
              <a:rect r="r" b="b" t="t" l="l"/>
              <a:pathLst>
                <a:path h="6479540" w="6477000">
                  <a:moveTo>
                    <a:pt x="0" y="3239770"/>
                  </a:moveTo>
                  <a:cubicBezTo>
                    <a:pt x="0" y="1450467"/>
                    <a:pt x="1449959" y="0"/>
                    <a:pt x="3238500" y="0"/>
                  </a:cubicBezTo>
                  <a:cubicBezTo>
                    <a:pt x="5027041" y="0"/>
                    <a:pt x="6477000" y="1450467"/>
                    <a:pt x="6477000" y="3239770"/>
                  </a:cubicBezTo>
                  <a:cubicBezTo>
                    <a:pt x="6477000" y="5029073"/>
                    <a:pt x="5027041" y="6479540"/>
                    <a:pt x="3238500" y="6479540"/>
                  </a:cubicBezTo>
                  <a:cubicBezTo>
                    <a:pt x="1449959" y="6479540"/>
                    <a:pt x="0" y="5029073"/>
                    <a:pt x="0" y="3239770"/>
                  </a:cubicBezTo>
                  <a:close/>
                </a:path>
              </a:pathLst>
            </a:custGeom>
            <a:blipFill>
              <a:blip r:embed="rId2"/>
              <a:stretch>
                <a:fillRect l="-25029" t="0" r="-25029" b="0"/>
              </a:stretch>
            </a:blipFill>
          </p:spPr>
        </p:sp>
      </p:grpSp>
      <p:sp>
        <p:nvSpPr>
          <p:cNvPr name="Freeform 15" id="15"/>
          <p:cNvSpPr/>
          <p:nvPr/>
        </p:nvSpPr>
        <p:spPr>
          <a:xfrm flipH="false" flipV="false" rot="0">
            <a:off x="249163" y="459816"/>
            <a:ext cx="3938294" cy="1716440"/>
          </a:xfrm>
          <a:custGeom>
            <a:avLst/>
            <a:gdLst/>
            <a:ahLst/>
            <a:cxnLst/>
            <a:rect r="r" b="b" t="t" l="l"/>
            <a:pathLst>
              <a:path h="1716440" w="3938294">
                <a:moveTo>
                  <a:pt x="0" y="0"/>
                </a:moveTo>
                <a:lnTo>
                  <a:pt x="3938294" y="0"/>
                </a:lnTo>
                <a:lnTo>
                  <a:pt x="3938294" y="1716439"/>
                </a:lnTo>
                <a:lnTo>
                  <a:pt x="0" y="1716439"/>
                </a:lnTo>
                <a:lnTo>
                  <a:pt x="0" y="0"/>
                </a:lnTo>
                <a:close/>
              </a:path>
            </a:pathLst>
          </a:custGeom>
          <a:blipFill>
            <a:blip r:embed="rId3"/>
            <a:stretch>
              <a:fillRect l="0" t="0" r="0" b="0"/>
            </a:stretch>
          </a:blipFill>
        </p:spPr>
      </p:sp>
      <p:sp>
        <p:nvSpPr>
          <p:cNvPr name="TextBox 16" id="16"/>
          <p:cNvSpPr txBox="true"/>
          <p:nvPr/>
        </p:nvSpPr>
        <p:spPr>
          <a:xfrm rot="0">
            <a:off x="5223927" y="9191625"/>
            <a:ext cx="5281612" cy="490856"/>
          </a:xfrm>
          <a:prstGeom prst="rect">
            <a:avLst/>
          </a:prstGeom>
        </p:spPr>
        <p:txBody>
          <a:bodyPr anchor="t" rtlCol="false" tIns="0" lIns="0" bIns="0" rIns="0">
            <a:spAutoFit/>
          </a:bodyPr>
          <a:lstStyle/>
          <a:p>
            <a:pPr algn="ctr">
              <a:lnSpc>
                <a:spcPts val="3919"/>
              </a:lnSpc>
              <a:spcBef>
                <a:spcPct val="0"/>
              </a:spcBef>
            </a:pPr>
            <a:r>
              <a:rPr lang="en-US" b="true" sz="2799">
                <a:solidFill>
                  <a:srgbClr val="FFFFFF"/>
                </a:solidFill>
                <a:latin typeface="Open Sauce Bold"/>
                <a:ea typeface="Open Sauce Bold"/>
                <a:cs typeface="Open Sauce Bold"/>
                <a:sym typeface="Open Sauce Bold"/>
              </a:rPr>
              <a:t>WWW.CETPAINFOTECH.COM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DAG3tyKilBU</dc:identifier>
  <dcterms:modified xsi:type="dcterms:W3CDTF">2011-08-01T06:04:30Z</dcterms:modified>
  <cp:revision>1</cp:revision>
  <dc:title>Future-Proof Your Career: Why Java Full Stack Training in Noida is Your Next Big Move</dc:title>
</cp:coreProperties>
</file>